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73" r:id="rId2"/>
    <p:sldId id="274" r:id="rId3"/>
    <p:sldId id="287" r:id="rId4"/>
    <p:sldId id="288" r:id="rId5"/>
    <p:sldId id="275" r:id="rId6"/>
    <p:sldId id="276" r:id="rId7"/>
    <p:sldId id="277" r:id="rId8"/>
    <p:sldId id="278" r:id="rId9"/>
    <p:sldId id="279" r:id="rId10"/>
    <p:sldId id="258" r:id="rId11"/>
    <p:sldId id="281" r:id="rId12"/>
    <p:sldId id="256" r:id="rId13"/>
    <p:sldId id="257" r:id="rId14"/>
    <p:sldId id="266" r:id="rId15"/>
    <p:sldId id="259" r:id="rId16"/>
    <p:sldId id="260" r:id="rId17"/>
    <p:sldId id="261" r:id="rId18"/>
    <p:sldId id="270" r:id="rId19"/>
    <p:sldId id="269" r:id="rId20"/>
    <p:sldId id="262" r:id="rId21"/>
    <p:sldId id="263" r:id="rId22"/>
    <p:sldId id="264" r:id="rId23"/>
    <p:sldId id="283" r:id="rId24"/>
    <p:sldId id="284" r:id="rId25"/>
    <p:sldId id="285" r:id="rId26"/>
    <p:sldId id="286" r:id="rId27"/>
    <p:sldId id="267" r:id="rId28"/>
    <p:sldId id="271" r:id="rId29"/>
    <p:sldId id="282" r:id="rId3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4"/>
    <p:restoredTop sz="95296"/>
  </p:normalViewPr>
  <p:slideViewPr>
    <p:cSldViewPr snapToGrid="0" snapToObjects="1">
      <p:cViewPr>
        <p:scale>
          <a:sx n="114" d="100"/>
          <a:sy n="114" d="100"/>
        </p:scale>
        <p:origin x="280" y="-6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9071D-25E7-E741-A4E9-10C325231B00}" type="datetimeFigureOut">
              <a:rPr lang="en-US" smtClean="0"/>
              <a:t>1/4/18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57B67-05DD-1F43-ACB3-6C8CD6550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70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Binary Knapsack Problem</a:t>
            </a:r>
          </a:p>
          <a:p>
            <a:r>
              <a:rPr lang="en-US" dirty="0" smtClean="0"/>
              <a:t>Multiple Binary knapsack Problem</a:t>
            </a:r>
          </a:p>
          <a:p>
            <a:r>
              <a:rPr lang="en-US" dirty="0" smtClean="0"/>
              <a:t>Stochastic Multiple Binary Knapsack Problem</a:t>
            </a:r>
          </a:p>
          <a:p>
            <a:r>
              <a:rPr lang="en-US" dirty="0" smtClean="0"/>
              <a:t>Objectives</a:t>
            </a:r>
          </a:p>
          <a:p>
            <a:r>
              <a:rPr lang="en-US" dirty="0" smtClean="0"/>
              <a:t>Solution Approach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57B67-05DD-1F43-ACB3-6C8CD65503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93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57B67-05DD-1F43-ACB3-6C8CD65503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94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57B67-05DD-1F43-ACB3-6C8CD65503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19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57B67-05DD-1F43-ACB3-6C8CD65503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97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57B67-05DD-1F43-ACB3-6C8CD65503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22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57B67-05DD-1F43-ACB3-6C8CD65503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38355"/>
            <a:ext cx="2057400" cy="548780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38355"/>
            <a:ext cx="6019800" cy="548780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68" descr="CSU_CMSDW_TitleRed.jpg                                         00067754Communications                 BFFC0D7F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052"/>
          <p:cNvSpPr>
            <a:spLocks noChangeArrowheads="1"/>
          </p:cNvSpPr>
          <p:nvPr userDrawn="1"/>
        </p:nvSpPr>
        <p:spPr bwMode="auto">
          <a:xfrm>
            <a:off x="3352800" y="2590800"/>
            <a:ext cx="5029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rtl="1">
              <a:defRPr/>
            </a:pPr>
            <a:r>
              <a:rPr lang="fa-IR" altLang="en-US" sz="2800">
                <a:solidFill>
                  <a:schemeClr val="bg1"/>
                </a:solidFill>
                <a:cs typeface="B Titr" pitchFamily="2" charset="-78"/>
              </a:rPr>
              <a:t>مدیریت ریسک پروژه در رویکرد </a:t>
            </a:r>
            <a:endParaRPr lang="en-US" altLang="en-US" sz="2800">
              <a:solidFill>
                <a:schemeClr val="bg1"/>
              </a:solidFill>
              <a:cs typeface="B Titr" pitchFamily="2" charset="-78"/>
            </a:endParaRPr>
          </a:p>
          <a:p>
            <a:pPr rtl="1">
              <a:defRPr/>
            </a:pPr>
            <a:r>
              <a:rPr lang="fa-IR" altLang="en-US" sz="2800">
                <a:solidFill>
                  <a:schemeClr val="bg1"/>
                </a:solidFill>
                <a:cs typeface="B Titr" pitchFamily="2" charset="-78"/>
              </a:rPr>
              <a:t>مدیریت زنجیره بحرانی</a:t>
            </a:r>
            <a:endParaRPr lang="en-US" altLang="en-US" sz="2800">
              <a:solidFill>
                <a:schemeClr val="bg1"/>
              </a:solidFill>
              <a:cs typeface="B Titr" pitchFamily="2" charset="-78"/>
            </a:endParaRPr>
          </a:p>
        </p:txBody>
      </p:sp>
      <p:sp>
        <p:nvSpPr>
          <p:cNvPr id="4" name="Text Box 1065"/>
          <p:cNvSpPr txBox="1">
            <a:spLocks noChangeArrowheads="1"/>
          </p:cNvSpPr>
          <p:nvPr userDrawn="1"/>
        </p:nvSpPr>
        <p:spPr bwMode="auto">
          <a:xfrm>
            <a:off x="5105400" y="614363"/>
            <a:ext cx="346551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sz="1600" smtClean="0">
                <a:solidFill>
                  <a:srgbClr val="D0142C"/>
                </a:solidFill>
                <a:latin typeface="Arial Narrow" pitchFamily="34" charset="0"/>
              </a:rPr>
              <a:t>PMO Workshop</a:t>
            </a:r>
          </a:p>
          <a:p>
            <a:pPr algn="r">
              <a:defRPr/>
            </a:pPr>
            <a:r>
              <a:rPr lang="en-US" sz="1400" smtClean="0">
                <a:solidFill>
                  <a:srgbClr val="BFBFBF"/>
                </a:solidFill>
                <a:latin typeface="Arial Narrow" pitchFamily="34" charset="0"/>
              </a:rPr>
              <a:t>April 2009</a:t>
            </a:r>
          </a:p>
        </p:txBody>
      </p:sp>
      <p:sp>
        <p:nvSpPr>
          <p:cNvPr id="5" name="Rectangle 17"/>
          <p:cNvSpPr>
            <a:spLocks noChangeArrowheads="1"/>
          </p:cNvSpPr>
          <p:nvPr userDrawn="1"/>
        </p:nvSpPr>
        <p:spPr bwMode="auto">
          <a:xfrm>
            <a:off x="381000" y="381000"/>
            <a:ext cx="8189913" cy="960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204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1/4/18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1/4/18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1/4/18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1/4/18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5222"/>
            <a:ext cx="3008313" cy="8398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95223"/>
            <a:ext cx="5111750" cy="55309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1/4/18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1/4/18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70.png"/><Relationship Id="rId5" Type="http://schemas.openxmlformats.org/officeDocument/2006/relationships/image" Target="../media/image25.png"/><Relationship Id="rId6" Type="http://schemas.openxmlformats.org/officeDocument/2006/relationships/image" Target="../media/image190.png"/><Relationship Id="rId7" Type="http://schemas.openxmlformats.org/officeDocument/2006/relationships/image" Target="../media/image200.png"/><Relationship Id="rId8" Type="http://schemas.openxmlformats.org/officeDocument/2006/relationships/image" Target="../media/image210.png"/><Relationship Id="rId9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4" Type="http://schemas.openxmlformats.org/officeDocument/2006/relationships/image" Target="../media/image250.png"/><Relationship Id="rId5" Type="http://schemas.openxmlformats.org/officeDocument/2006/relationships/image" Target="../media/image260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00.png"/><Relationship Id="rId7" Type="http://schemas.openxmlformats.org/officeDocument/2006/relationships/image" Target="../media/image210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image" Target="../media/image48.jpeg"/><Relationship Id="rId5" Type="http://schemas.openxmlformats.org/officeDocument/2006/relationships/image" Target="../media/image49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Stochastic multiple knapsack problem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Hossein Tohidi</a:t>
            </a:r>
            <a:endParaRPr lang="fa-IR" dirty="0" smtClean="0">
              <a:ea typeface="+mn-ea"/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Advisor: Dr. </a:t>
            </a:r>
            <a:r>
              <a:rPr lang="en-US" dirty="0" err="1" smtClean="0">
                <a:ea typeface="+mn-ea"/>
              </a:rPr>
              <a:t>Osmal</a:t>
            </a:r>
            <a:r>
              <a:rPr lang="en-US" dirty="0" smtClean="0">
                <a:ea typeface="+mn-ea"/>
              </a:rPr>
              <a:t> </a:t>
            </a:r>
            <a:r>
              <a:rPr lang="en-US" dirty="0" err="1" smtClean="0">
                <a:ea typeface="+mn-ea"/>
              </a:rPr>
              <a:t>Ozaltin</a:t>
            </a: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955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" y="2272145"/>
            <a:ext cx="4729163" cy="4585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90" y="900113"/>
            <a:ext cx="3594100" cy="1068387"/>
          </a:xfrm>
        </p:spPr>
        <p:txBody>
          <a:bodyPr/>
          <a:lstStyle/>
          <a:p>
            <a:r>
              <a:rPr lang="en-US" dirty="0" smtClean="0"/>
              <a:t>Extensive Form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970235" y="2502770"/>
            <a:ext cx="4251255" cy="3778241"/>
            <a:chOff x="3950970" y="2640441"/>
            <a:chExt cx="4432300" cy="377824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"/>
            <a:stretch/>
          </p:blipFill>
          <p:spPr>
            <a:xfrm>
              <a:off x="3950970" y="2640441"/>
              <a:ext cx="4432300" cy="3378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t="18936" b="10515"/>
            <a:stretch/>
          </p:blipFill>
          <p:spPr>
            <a:xfrm>
              <a:off x="4208792" y="5675017"/>
              <a:ext cx="3971278" cy="743665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 bwMode="auto">
          <a:xfrm>
            <a:off x="5078981" y="925884"/>
            <a:ext cx="35941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smtClean="0"/>
              <a:t>Two-stage form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0205" y="3061854"/>
            <a:ext cx="4635500" cy="13993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6349" y="4488876"/>
            <a:ext cx="4649355" cy="1392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28790" y="4968445"/>
            <a:ext cx="2867891" cy="6701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Second stage constraints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128790" y="3310733"/>
            <a:ext cx="2867891" cy="6701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stage constraints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05" y="2183513"/>
            <a:ext cx="4635500" cy="8444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0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1" animBg="1"/>
      <p:bldP spid="9" grpId="2" animBg="1"/>
      <p:bldP spid="11" grpId="0" animBg="1"/>
      <p:bldP spid="11" grpId="1" animBg="1"/>
      <p:bldP spid="12" grpId="0" animBg="1"/>
      <p:bldP spid="12" grpId="1" animBg="1"/>
      <p:bldP spid="10" grpId="0" animBg="1"/>
      <p:bldP spid="10" grpId="1" animBg="1"/>
      <p:bldP spid="14" grpId="0" animBg="1"/>
      <p:bldP spid="1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92287"/>
            <a:ext cx="8229600" cy="3233876"/>
          </a:xfrm>
        </p:spPr>
        <p:txBody>
          <a:bodyPr/>
          <a:lstStyle/>
          <a:p>
            <a:r>
              <a:rPr lang="en-US" dirty="0" smtClean="0"/>
              <a:t>Find exact solution for stochastic multiple binary knapsack problem.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2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Methodology</a:t>
            </a:r>
            <a:endParaRPr lang="en-US" dirty="0">
              <a:latin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Integer L-shaped Method</a:t>
            </a:r>
            <a:endParaRPr lang="en-US" dirty="0">
              <a:ea typeface="+mn-ea"/>
            </a:endParaRPr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729" y="4168239"/>
            <a:ext cx="1874471" cy="249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9051"/>
            <a:ext cx="8229600" cy="1068387"/>
          </a:xfrm>
        </p:spPr>
        <p:txBody>
          <a:bodyPr/>
          <a:lstStyle/>
          <a:p>
            <a:r>
              <a:rPr lang="en-US" sz="2400" dirty="0" smtClean="0"/>
              <a:t>L-shaped Algorithm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7928" y="1877126"/>
                <a:ext cx="4682836" cy="4157663"/>
              </a:xfrm>
            </p:spPr>
            <p:txBody>
              <a:bodyPr/>
              <a:lstStyle/>
              <a:p>
                <a:r>
                  <a:rPr lang="en-US" dirty="0" smtClean="0"/>
                  <a:t>A key idea in the L-Shaped method is to </a:t>
                </a:r>
                <a:r>
                  <a:rPr lang="en-US" smtClean="0"/>
                  <a:t>overestimate expected second </a:t>
                </a:r>
                <a:r>
                  <a:rPr lang="en-US" dirty="0" smtClean="0"/>
                  <a:t>stage profit (Q(x)) </a:t>
                </a:r>
                <a:r>
                  <a:rPr lang="en-US" dirty="0"/>
                  <a:t>by </a:t>
                </a:r>
                <a:r>
                  <a:rPr lang="en-US" dirty="0" smtClean="0"/>
                  <a:t>an auxiliary </a:t>
                </a:r>
                <a:r>
                  <a:rPr lang="en-US" dirty="0"/>
                  <a:t>variable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dirty="0" smtClean="0"/>
                  <a:t> and improve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dirty="0" smtClean="0"/>
                  <a:t> value iteratively</a:t>
                </a:r>
              </a:p>
              <a:p>
                <a:r>
                  <a:rPr lang="en-US" dirty="0" smtClean="0"/>
                  <a:t>L-Shaped</a:t>
                </a:r>
                <a:r>
                  <a:rPr lang="en-US" dirty="0" smtClean="0">
                    <a:sym typeface="Wingdings"/>
                  </a:rPr>
                  <a:t></a:t>
                </a:r>
                <a:r>
                  <a:rPr lang="en-US" dirty="0" smtClean="0"/>
                  <a:t> </a:t>
                </a:r>
                <a:r>
                  <a:rPr lang="en-US" dirty="0"/>
                  <a:t>One cut per master </a:t>
                </a:r>
                <a:r>
                  <a:rPr lang="en-US" dirty="0" smtClean="0"/>
                  <a:t>iteration</a:t>
                </a:r>
              </a:p>
              <a:p>
                <a:r>
                  <a:rPr lang="en-US" dirty="0" smtClean="0"/>
                  <a:t>Note: Our problem has Relative Complete Recourse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928" y="1877126"/>
                <a:ext cx="4682836" cy="4157663"/>
              </a:xfrm>
              <a:blipFill rotWithShape="0">
                <a:blip r:embed="rId3"/>
                <a:stretch>
                  <a:fillRect l="-1693" t="-1026" r="-130" b="-6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5" r="16928" b="5951"/>
          <a:stretch/>
        </p:blipFill>
        <p:spPr>
          <a:xfrm>
            <a:off x="4934523" y="2575928"/>
            <a:ext cx="3034146" cy="3513534"/>
          </a:xfrm>
          <a:prstGeom prst="rect">
            <a:avLst/>
          </a:prstGeom>
          <a:solidFill>
            <a:srgbClr val="EEECE1">
              <a:alpha val="99000"/>
            </a:srgbClr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60" y="1824476"/>
            <a:ext cx="4729163" cy="45858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31054" y="2726266"/>
            <a:ext cx="538226" cy="541719"/>
          </a:xfrm>
          <a:prstGeom prst="rect">
            <a:avLst/>
          </a:prstGeom>
          <a:solidFill>
            <a:srgbClr val="EEECE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27506" y="3535929"/>
            <a:ext cx="538226" cy="541719"/>
          </a:xfrm>
          <a:prstGeom prst="rect">
            <a:avLst/>
          </a:prstGeom>
          <a:solidFill>
            <a:srgbClr val="EEECE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6228893" y="3535929"/>
                <a:ext cx="538226" cy="541719"/>
              </a:xfrm>
              <a:prstGeom prst="rect">
                <a:avLst/>
              </a:prstGeom>
              <a:solidFill>
                <a:srgbClr val="EEECE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893" y="3535929"/>
                <a:ext cx="538226" cy="54171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5130706" y="4348597"/>
            <a:ext cx="538226" cy="541719"/>
          </a:xfrm>
          <a:prstGeom prst="rect">
            <a:avLst/>
          </a:prstGeom>
          <a:solidFill>
            <a:srgbClr val="EEECE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6767119" y="4348597"/>
                <a:ext cx="538226" cy="541719"/>
              </a:xfrm>
              <a:prstGeom prst="rect">
                <a:avLst/>
              </a:prstGeom>
              <a:solidFill>
                <a:srgbClr val="EEECE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119" y="4348597"/>
                <a:ext cx="538226" cy="54171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5127506" y="5427086"/>
            <a:ext cx="538226" cy="541719"/>
          </a:xfrm>
          <a:prstGeom prst="rect">
            <a:avLst/>
          </a:prstGeom>
          <a:solidFill>
            <a:srgbClr val="EEECE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7316496" y="5427087"/>
                <a:ext cx="538226" cy="541719"/>
              </a:xfrm>
              <a:prstGeom prst="rect">
                <a:avLst/>
              </a:prstGeom>
              <a:solidFill>
                <a:srgbClr val="EEECE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496" y="5427087"/>
                <a:ext cx="538226" cy="54171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61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L-shaped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8500"/>
            <a:ext cx="8229600" cy="4157663"/>
          </a:xfrm>
        </p:spPr>
        <p:txBody>
          <a:bodyPr/>
          <a:lstStyle/>
          <a:p>
            <a:r>
              <a:rPr lang="en-US" dirty="0" smtClean="0"/>
              <a:t>Why not extensive form?</a:t>
            </a:r>
          </a:p>
          <a:p>
            <a:r>
              <a:rPr lang="en-US" dirty="0" smtClean="0"/>
              <a:t>When the second stage decision variables are not Integer:</a:t>
            </a:r>
          </a:p>
          <a:p>
            <a:pPr lvl="1" algn="just"/>
            <a:r>
              <a:rPr lang="en-US" dirty="0" smtClean="0"/>
              <a:t>Using Benders Decomposition</a:t>
            </a:r>
          </a:p>
          <a:p>
            <a:pPr lvl="1"/>
            <a:r>
              <a:rPr lang="en-US" dirty="0" smtClean="0"/>
              <a:t>Using dual information to generate L-shaped optimality cuts.</a:t>
            </a:r>
          </a:p>
          <a:p>
            <a:r>
              <a:rPr lang="en-US" dirty="0" smtClean="0"/>
              <a:t>In the multiple binary knapsack problem, all variables are binary. So the integer L-shaped algorithm is implemented</a:t>
            </a:r>
          </a:p>
        </p:txBody>
      </p:sp>
    </p:spTree>
    <p:extLst>
      <p:ext uri="{BB962C8B-B14F-4D97-AF65-F5344CB8AC3E}">
        <p14:creationId xmlns:p14="http://schemas.microsoft.com/office/powerpoint/2010/main" val="151314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L-shaped Algorithm: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"/>
          <a:stretch/>
        </p:blipFill>
        <p:spPr>
          <a:xfrm>
            <a:off x="457200" y="2009706"/>
            <a:ext cx="7808976" cy="37951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4"/>
          <a:stretch/>
        </p:blipFill>
        <p:spPr>
          <a:xfrm>
            <a:off x="457200" y="5157216"/>
            <a:ext cx="7674864" cy="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6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890" y="196881"/>
            <a:ext cx="4557012" cy="1068387"/>
          </a:xfrm>
        </p:spPr>
        <p:txBody>
          <a:bodyPr/>
          <a:lstStyle/>
          <a:p>
            <a:pPr algn="l"/>
            <a:r>
              <a:rPr lang="en-US" dirty="0" smtClean="0"/>
              <a:t>Flow Chart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94" y="1075350"/>
            <a:ext cx="2455582" cy="1789846"/>
          </a:xfr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833443" y="1420345"/>
                <a:ext cx="30290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Solve master problem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443" y="1420345"/>
                <a:ext cx="3029047" cy="923330"/>
              </a:xfrm>
              <a:prstGeom prst="rect">
                <a:avLst/>
              </a:prstGeom>
              <a:blipFill rotWithShape="0">
                <a:blip r:embed="rId4"/>
                <a:stretch>
                  <a:fillRect t="-3974" r="-1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78" y="3497554"/>
            <a:ext cx="1851537" cy="11614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637" y="3497554"/>
            <a:ext cx="1851537" cy="11614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584" y="3551342"/>
            <a:ext cx="1851537" cy="11614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288995" y="3139046"/>
            <a:ext cx="130175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solve Scenario 1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842206" y="3139046"/>
            <a:ext cx="130175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solve Scenario </a:t>
            </a:r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458407" y="3139046"/>
            <a:ext cx="130175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solve Scenario </a:t>
            </a:r>
            <a:r>
              <a:rPr lang="en-US" sz="1200" dirty="0" smtClean="0"/>
              <a:t>3</a:t>
            </a:r>
            <a:endParaRPr lang="en-US" sz="1200" dirty="0"/>
          </a:p>
        </p:txBody>
      </p:sp>
      <p:cxnSp>
        <p:nvCxnSpPr>
          <p:cNvPr id="17" name="Elbow Connector 16"/>
          <p:cNvCxnSpPr>
            <a:stCxn id="5" idx="2"/>
            <a:endCxn id="10" idx="0"/>
          </p:cNvCxnSpPr>
          <p:nvPr/>
        </p:nvCxnSpPr>
        <p:spPr>
          <a:xfrm rot="5400000">
            <a:off x="3079803" y="1725264"/>
            <a:ext cx="273850" cy="255371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" idx="2"/>
            <a:endCxn id="12" idx="0"/>
          </p:cNvCxnSpPr>
          <p:nvPr/>
        </p:nvCxnSpPr>
        <p:spPr>
          <a:xfrm rot="16200000" flipH="1">
            <a:off x="5664508" y="1694272"/>
            <a:ext cx="273850" cy="26156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11" idx="0"/>
          </p:cNvCxnSpPr>
          <p:nvPr/>
        </p:nvCxnSpPr>
        <p:spPr>
          <a:xfrm rot="5400000">
            <a:off x="4356408" y="3001869"/>
            <a:ext cx="273850" cy="5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636228" y="5055642"/>
                <a:ext cx="1688354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  <m:r>
                          <a:rPr lang="en-US" sz="1400" i="1">
                            <a:latin typeface="Cambria Math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𝑄</m:t>
                        </m:r>
                      </m:e>
                      <m:sup>
                        <m:r>
                          <a:rPr lang="en-US" sz="14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228" y="5055642"/>
                <a:ext cx="168835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111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Elbow Connector 28"/>
          <p:cNvCxnSpPr>
            <a:stCxn id="4" idx="2"/>
            <a:endCxn id="27" idx="0"/>
          </p:cNvCxnSpPr>
          <p:nvPr/>
        </p:nvCxnSpPr>
        <p:spPr>
          <a:xfrm rot="16200000" flipH="1">
            <a:off x="3006873" y="3582109"/>
            <a:ext cx="396607" cy="25504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9" idx="2"/>
            <a:endCxn id="27" idx="0"/>
          </p:cNvCxnSpPr>
          <p:nvPr/>
        </p:nvCxnSpPr>
        <p:spPr>
          <a:xfrm rot="5400000">
            <a:off x="5617470" y="3575758"/>
            <a:ext cx="342819" cy="2616948"/>
          </a:xfrm>
          <a:prstGeom prst="bentConnector3">
            <a:avLst>
              <a:gd name="adj1" fmla="val 4173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8" idx="2"/>
            <a:endCxn id="27" idx="0"/>
          </p:cNvCxnSpPr>
          <p:nvPr/>
        </p:nvCxnSpPr>
        <p:spPr>
          <a:xfrm rot="5400000">
            <a:off x="4282103" y="4857338"/>
            <a:ext cx="39660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Diamond 73"/>
          <p:cNvSpPr/>
          <p:nvPr/>
        </p:nvSpPr>
        <p:spPr>
          <a:xfrm>
            <a:off x="3406271" y="5573200"/>
            <a:ext cx="2157412" cy="535803"/>
          </a:xfrm>
          <a:prstGeom prst="diamond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804130" y="5683081"/>
                <a:ext cx="13017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  <m:r>
                            <a:rPr lang="en-US" sz="1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i="1">
                              <a:latin typeface="Cambria Math" charset="0"/>
                            </a:rPr>
                            <m:t>𝑄</m:t>
                          </m:r>
                        </m:e>
                        <m:sup>
                          <m:r>
                            <a:rPr lang="en-US" sz="1200" i="1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1200" i="1">
                          <a:latin typeface="Cambria Math" charset="0"/>
                        </a:rPr>
                        <m:t>)</m:t>
                      </m:r>
                      <m:r>
                        <a:rPr lang="en-US" sz="1200" b="0" i="1" smtClean="0">
                          <a:latin typeface="Cambria Math" charset="0"/>
                        </a:rPr>
                        <m:t>≤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130" y="5683081"/>
                <a:ext cx="1301750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Elbow Connector 75"/>
          <p:cNvCxnSpPr>
            <a:stCxn id="27" idx="2"/>
            <a:endCxn id="74" idx="0"/>
          </p:cNvCxnSpPr>
          <p:nvPr/>
        </p:nvCxnSpPr>
        <p:spPr>
          <a:xfrm rot="16200000" flipH="1">
            <a:off x="4408578" y="5496801"/>
            <a:ext cx="148226" cy="45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82" idx="2"/>
            <a:endCxn id="5" idx="1"/>
          </p:cNvCxnSpPr>
          <p:nvPr/>
        </p:nvCxnSpPr>
        <p:spPr>
          <a:xfrm rot="5400000" flipH="1">
            <a:off x="1559696" y="3676372"/>
            <a:ext cx="4626045" cy="1213849"/>
          </a:xfrm>
          <a:prstGeom prst="bentConnector4">
            <a:avLst>
              <a:gd name="adj1" fmla="val -1744"/>
              <a:gd name="adj2" fmla="val 31934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635466" y="6288541"/>
            <a:ext cx="168835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Add Optimality Cut</a:t>
            </a:r>
            <a:endParaRPr lang="en-US" dirty="0"/>
          </a:p>
        </p:txBody>
      </p:sp>
      <p:cxnSp>
        <p:nvCxnSpPr>
          <p:cNvPr id="91" name="Elbow Connector 90"/>
          <p:cNvCxnSpPr>
            <a:stCxn id="74" idx="2"/>
            <a:endCxn id="82" idx="0"/>
          </p:cNvCxnSpPr>
          <p:nvPr/>
        </p:nvCxnSpPr>
        <p:spPr>
          <a:xfrm rot="5400000">
            <a:off x="4392541" y="6196105"/>
            <a:ext cx="179538" cy="53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4525991" y="6082753"/>
                <a:ext cx="7037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charset="0"/>
                        </a:rPr>
                        <m:t>𝑌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𝑒𝑠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991" y="6082753"/>
                <a:ext cx="703700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5563683" y="5576667"/>
                <a:ext cx="13017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charset="0"/>
                        </a:rPr>
                        <m:t>𝑁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𝑜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683" y="5576667"/>
                <a:ext cx="1301750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Oval 97"/>
          <p:cNvSpPr/>
          <p:nvPr/>
        </p:nvSpPr>
        <p:spPr>
          <a:xfrm>
            <a:off x="7029322" y="5547187"/>
            <a:ext cx="587828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/>
              <a:t>End</a:t>
            </a:r>
            <a:endParaRPr lang="en-US" sz="1100"/>
          </a:p>
        </p:txBody>
      </p:sp>
      <p:cxnSp>
        <p:nvCxnSpPr>
          <p:cNvPr id="99" name="Elbow Connector 98"/>
          <p:cNvCxnSpPr/>
          <p:nvPr/>
        </p:nvCxnSpPr>
        <p:spPr>
          <a:xfrm flipV="1">
            <a:off x="5563683" y="5840717"/>
            <a:ext cx="1465639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30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7" grpId="0" animBg="1"/>
      <p:bldP spid="74" grpId="0" animBg="1"/>
      <p:bldP spid="75" grpId="0"/>
      <p:bldP spid="82" grpId="0" animBg="1"/>
      <p:bldP spid="96" grpId="0"/>
      <p:bldP spid="97" grpId="0"/>
      <p:bldP spid="9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0373"/>
            <a:ext cx="8229600" cy="1068387"/>
          </a:xfrm>
        </p:spPr>
        <p:txBody>
          <a:bodyPr/>
          <a:lstStyle/>
          <a:p>
            <a:pPr algn="ctr" defTabSz="45720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Optimality Cut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8760"/>
            <a:ext cx="8229600" cy="4567211"/>
          </a:xfrm>
        </p:spPr>
        <p:txBody>
          <a:bodyPr/>
          <a:lstStyle/>
          <a:p>
            <a:r>
              <a:rPr lang="en-US" dirty="0" smtClean="0"/>
              <a:t>Introduced by </a:t>
            </a:r>
            <a:r>
              <a:rPr lang="en-US" dirty="0" err="1" smtClean="0"/>
              <a:t>Laporte</a:t>
            </a:r>
            <a:r>
              <a:rPr lang="en-US" dirty="0" smtClean="0"/>
              <a:t> &amp; </a:t>
            </a:r>
            <a:r>
              <a:rPr lang="en-US" dirty="0" err="1" smtClean="0"/>
              <a:t>Louveaux</a:t>
            </a:r>
            <a:r>
              <a:rPr lang="en-US" dirty="0" smtClean="0"/>
              <a:t> [1993]*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305" y="2228775"/>
            <a:ext cx="5525389" cy="8367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5" name="Group 14"/>
          <p:cNvGrpSpPr/>
          <p:nvPr/>
        </p:nvGrpSpPr>
        <p:grpSpPr>
          <a:xfrm>
            <a:off x="734517" y="3427398"/>
            <a:ext cx="7570034" cy="2455295"/>
            <a:chOff x="734517" y="3427398"/>
            <a:chExt cx="7570034" cy="24552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34517" y="3427398"/>
                  <a:ext cx="7405141" cy="1499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dirty="0" smtClean="0"/>
                    <a:t> 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 </m:t>
                      </m:r>
                    </m:oMath>
                  </a14:m>
                  <a:r>
                    <a:rPr lang="en-US" b="0" dirty="0" smtClean="0"/>
                    <a:t>in the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b="0" dirty="0" smtClean="0"/>
                    <a:t> solution</a:t>
                  </a:r>
                </a:p>
                <a:p>
                  <a:endParaRPr lang="en-US" b="0" dirty="0" smtClean="0"/>
                </a:p>
                <a:p>
                  <a:r>
                    <a:rPr lang="en-US" dirty="0" smtClean="0"/>
                    <a:t>For the r-</a:t>
                  </a:r>
                  <a:r>
                    <a:rPr lang="en-US" dirty="0" err="1" smtClean="0"/>
                    <a:t>th</a:t>
                  </a:r>
                  <a:r>
                    <a:rPr lang="en-US" dirty="0" smtClean="0"/>
                    <a:t> feasible solution,</a:t>
                  </a:r>
                </a:p>
                <a:p>
                  <a:endParaRPr lang="en-US" dirty="0"/>
                </a:p>
                <a:p>
                  <a:r>
                    <a:rPr lang="en-US" dirty="0" smtClean="0"/>
                    <a:t>For other feasible solution this constraint is valid since: </a:t>
                  </a:r>
                  <a:endParaRPr lang="en-US" b="0" dirty="0" smtClean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517" y="3427398"/>
                  <a:ext cx="7405141" cy="149964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58" t="-23171" b="-56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3540175" y="3792898"/>
              <a:ext cx="4764376" cy="836743"/>
              <a:chOff x="3435244" y="4450185"/>
              <a:chExt cx="4764376" cy="83674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80" r="21700"/>
              <a:stretch/>
            </p:blipFill>
            <p:spPr>
              <a:xfrm>
                <a:off x="3435244" y="4450185"/>
                <a:ext cx="2548328" cy="83674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5983572" y="4668900"/>
                    <a:ext cx="22160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0</m:t>
                          </m:r>
                          <m:r>
                            <a:rPr lang="fa-IR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→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572" y="4668900"/>
                    <a:ext cx="221604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/>
            <p:cNvGrpSpPr/>
            <p:nvPr/>
          </p:nvGrpSpPr>
          <p:grpSpPr>
            <a:xfrm>
              <a:off x="2229160" y="5045950"/>
              <a:ext cx="4685678" cy="836743"/>
              <a:chOff x="3435244" y="4450185"/>
              <a:chExt cx="4128546" cy="83674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80" r="21700"/>
              <a:stretch/>
            </p:blipFill>
            <p:spPr>
              <a:xfrm>
                <a:off x="3435244" y="4450185"/>
                <a:ext cx="2548328" cy="83674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5965638" y="4608940"/>
                    <a:ext cx="159815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0</m:t>
                          </m:r>
                          <m:r>
                            <a:rPr lang="fa-IR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→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b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5638" y="4608940"/>
                    <a:ext cx="1598152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3" name="Rectangle 12"/>
          <p:cNvSpPr/>
          <p:nvPr/>
        </p:nvSpPr>
        <p:spPr>
          <a:xfrm>
            <a:off x="584615" y="6096236"/>
            <a:ext cx="7719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* G</a:t>
            </a:r>
            <a:r>
              <a:rPr lang="en-US" sz="1200" dirty="0"/>
              <a:t>. </a:t>
            </a:r>
            <a:r>
              <a:rPr lang="en-US" sz="1200" dirty="0" err="1"/>
              <a:t>Laporte,F</a:t>
            </a:r>
            <a:r>
              <a:rPr lang="en-US" sz="1200" dirty="0"/>
              <a:t>. V. </a:t>
            </a:r>
            <a:r>
              <a:rPr lang="en-US" sz="1200" dirty="0" err="1"/>
              <a:t>Louveaux</a:t>
            </a:r>
            <a:r>
              <a:rPr lang="en-US" sz="1200" dirty="0"/>
              <a:t>,"The integer L-shaped method for stochastic integer programs with complete recourse</a:t>
            </a:r>
            <a:r>
              <a:rPr lang="en-US" sz="1200" dirty="0" smtClean="0"/>
              <a:t>", Operations </a:t>
            </a:r>
            <a:r>
              <a:rPr lang="en-US" sz="1200" dirty="0"/>
              <a:t>Research Letters 13 (1993) 133-142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771803" y="2758551"/>
                <a:ext cx="2203555" cy="126805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U is the Upper Bound for the 2</a:t>
                </a:r>
                <a:r>
                  <a:rPr lang="en-US" baseline="30000" dirty="0" smtClean="0"/>
                  <a:t>nd</a:t>
                </a:r>
                <a:r>
                  <a:rPr lang="en-US" dirty="0" smtClean="0"/>
                  <a:t> stage problem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=0)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803" y="2758551"/>
                <a:ext cx="2203555" cy="126805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584614" y="3334888"/>
            <a:ext cx="7555043" cy="25536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5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7" grpId="0" animBg="1"/>
      <p:bldP spid="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95" y="475727"/>
            <a:ext cx="4557012" cy="1068387"/>
          </a:xfrm>
        </p:spPr>
        <p:txBody>
          <a:bodyPr/>
          <a:lstStyle/>
          <a:p>
            <a:pPr algn="l"/>
            <a:r>
              <a:rPr lang="en-US" dirty="0" smtClean="0"/>
              <a:t>Flow Chart: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637" y="543765"/>
            <a:ext cx="1523182" cy="1110230"/>
          </a:xfr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3026915"/>
            <a:ext cx="1301750" cy="8165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79" y="3035797"/>
            <a:ext cx="1344848" cy="7988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516" y="3044078"/>
            <a:ext cx="1301750" cy="782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584700" y="2665171"/>
            <a:ext cx="130175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solve Scenario 1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005779" y="2665171"/>
            <a:ext cx="130175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solve Scenario </a:t>
            </a:r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485018" y="2665171"/>
            <a:ext cx="130175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solve Scenario </a:t>
            </a:r>
            <a:r>
              <a:rPr lang="en-US" sz="1200" dirty="0" smtClean="0"/>
              <a:t>3</a:t>
            </a:r>
            <a:endParaRPr lang="en-US" sz="1200" dirty="0"/>
          </a:p>
        </p:txBody>
      </p:sp>
      <p:cxnSp>
        <p:nvCxnSpPr>
          <p:cNvPr id="17" name="Elbow Connector 16"/>
          <p:cNvCxnSpPr/>
          <p:nvPr/>
        </p:nvCxnSpPr>
        <p:spPr>
          <a:xfrm rot="16200000" flipH="1">
            <a:off x="4271560" y="1730887"/>
            <a:ext cx="1008679" cy="919347"/>
          </a:xfrm>
          <a:prstGeom prst="bentConnector3">
            <a:avLst>
              <a:gd name="adj1" fmla="val 4692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" idx="2"/>
            <a:endCxn id="12" idx="0"/>
          </p:cNvCxnSpPr>
          <p:nvPr/>
        </p:nvCxnSpPr>
        <p:spPr>
          <a:xfrm rot="16200000" flipH="1">
            <a:off x="5720472" y="249750"/>
            <a:ext cx="1011176" cy="38196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11" idx="0"/>
          </p:cNvCxnSpPr>
          <p:nvPr/>
        </p:nvCxnSpPr>
        <p:spPr>
          <a:xfrm rot="16200000" flipH="1">
            <a:off x="4980853" y="989370"/>
            <a:ext cx="1011176" cy="23404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812162" y="4136984"/>
                <a:ext cx="1688354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  <m:r>
                          <a:rPr lang="en-US" sz="1400" i="1">
                            <a:latin typeface="Cambria Math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𝑄</m:t>
                        </m:r>
                      </m:e>
                      <m:sup>
                        <m:r>
                          <a:rPr lang="en-US" sz="14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162" y="4136984"/>
                <a:ext cx="1688354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129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Elbow Connector 28"/>
          <p:cNvCxnSpPr>
            <a:stCxn id="4" idx="2"/>
            <a:endCxn id="27" idx="0"/>
          </p:cNvCxnSpPr>
          <p:nvPr/>
        </p:nvCxnSpPr>
        <p:spPr>
          <a:xfrm rot="16200000" flipH="1">
            <a:off x="5799221" y="3279865"/>
            <a:ext cx="293473" cy="14207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9" idx="2"/>
            <a:endCxn id="27" idx="0"/>
          </p:cNvCxnSpPr>
          <p:nvPr/>
        </p:nvCxnSpPr>
        <p:spPr>
          <a:xfrm rot="5400000">
            <a:off x="7248547" y="3234140"/>
            <a:ext cx="310636" cy="14950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8" idx="2"/>
            <a:endCxn id="27" idx="0"/>
          </p:cNvCxnSpPr>
          <p:nvPr/>
        </p:nvCxnSpPr>
        <p:spPr>
          <a:xfrm rot="5400000">
            <a:off x="6511044" y="3979924"/>
            <a:ext cx="302355" cy="117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4108239" y="5454743"/>
            <a:ext cx="2157412" cy="535803"/>
            <a:chOff x="3406271" y="5216745"/>
            <a:chExt cx="2157412" cy="535803"/>
          </a:xfrm>
        </p:grpSpPr>
        <p:sp>
          <p:nvSpPr>
            <p:cNvPr id="74" name="Diamond 73"/>
            <p:cNvSpPr/>
            <p:nvPr/>
          </p:nvSpPr>
          <p:spPr>
            <a:xfrm>
              <a:off x="3406271" y="5216745"/>
              <a:ext cx="2157412" cy="535803"/>
            </a:xfrm>
            <a:prstGeom prst="diamond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3828768" y="5327813"/>
                  <a:ext cx="130175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𝔼</m:t>
                            </m:r>
                            <m:r>
                              <a:rPr lang="en-US" sz="12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200" i="1">
                                <a:latin typeface="Cambria Math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2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200" i="1">
                            <a:latin typeface="Cambria Math" charset="0"/>
                          </a:rPr>
                          <m:t>)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≤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768" y="5327813"/>
                  <a:ext cx="1301750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6" name="Elbow Connector 75"/>
          <p:cNvCxnSpPr>
            <a:stCxn id="27" idx="2"/>
            <a:endCxn id="74" idx="0"/>
          </p:cNvCxnSpPr>
          <p:nvPr/>
        </p:nvCxnSpPr>
        <p:spPr>
          <a:xfrm rot="5400000">
            <a:off x="5447429" y="4245832"/>
            <a:ext cx="948427" cy="14693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82" idx="2"/>
            <a:endCxn id="5" idx="3"/>
          </p:cNvCxnSpPr>
          <p:nvPr/>
        </p:nvCxnSpPr>
        <p:spPr>
          <a:xfrm rot="5400000" flipH="1" flipV="1">
            <a:off x="2022531" y="3563108"/>
            <a:ext cx="5519516" cy="591059"/>
          </a:xfrm>
          <a:prstGeom prst="bentConnector4">
            <a:avLst>
              <a:gd name="adj1" fmla="val -2579"/>
              <a:gd name="adj2" fmla="val 75320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696705" y="6310619"/>
            <a:ext cx="358010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Add Integer Optimality Cut</a:t>
            </a:r>
            <a:endParaRPr lang="en-US" dirty="0"/>
          </a:p>
        </p:txBody>
      </p:sp>
      <p:cxnSp>
        <p:nvCxnSpPr>
          <p:cNvPr id="91" name="Elbow Connector 90"/>
          <p:cNvCxnSpPr>
            <a:stCxn id="74" idx="2"/>
            <a:endCxn id="82" idx="0"/>
          </p:cNvCxnSpPr>
          <p:nvPr/>
        </p:nvCxnSpPr>
        <p:spPr>
          <a:xfrm rot="5400000">
            <a:off x="4676817" y="5800490"/>
            <a:ext cx="320073" cy="7001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4525991" y="5892753"/>
                <a:ext cx="7037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charset="0"/>
                        </a:rPr>
                        <m:t>𝑌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𝑒𝑠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991" y="5892753"/>
                <a:ext cx="703700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5950862" y="5469791"/>
                <a:ext cx="13017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charset="0"/>
                        </a:rPr>
                        <m:t>𝑁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𝑜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862" y="5469791"/>
                <a:ext cx="1301750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Oval 97"/>
          <p:cNvSpPr/>
          <p:nvPr/>
        </p:nvSpPr>
        <p:spPr>
          <a:xfrm>
            <a:off x="6931979" y="5428730"/>
            <a:ext cx="587828" cy="587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/>
              <a:t>End</a:t>
            </a:r>
            <a:endParaRPr lang="en-US" sz="1100"/>
          </a:p>
        </p:txBody>
      </p:sp>
      <p:cxnSp>
        <p:nvCxnSpPr>
          <p:cNvPr id="99" name="Elbow Connector 98"/>
          <p:cNvCxnSpPr>
            <a:stCxn id="74" idx="3"/>
            <a:endCxn id="98" idx="2"/>
          </p:cNvCxnSpPr>
          <p:nvPr/>
        </p:nvCxnSpPr>
        <p:spPr>
          <a:xfrm flipV="1">
            <a:off x="6265651" y="5722644"/>
            <a:ext cx="66632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5" y="3050662"/>
            <a:ext cx="1226039" cy="7691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43" y="3028262"/>
            <a:ext cx="1297455" cy="8139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980" y="3026915"/>
            <a:ext cx="1301750" cy="8165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7" name="TextBox 66"/>
          <p:cNvSpPr txBox="1"/>
          <p:nvPr/>
        </p:nvSpPr>
        <p:spPr>
          <a:xfrm>
            <a:off x="150185" y="2671376"/>
            <a:ext cx="130175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LP_relaxation</a:t>
            </a:r>
            <a:endParaRPr 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1555579" y="2665171"/>
            <a:ext cx="130175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LP_relaxation</a:t>
            </a:r>
            <a:endParaRPr lang="en-US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3058980" y="2665171"/>
            <a:ext cx="130175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LP_relaxation</a:t>
            </a:r>
            <a:endParaRPr lang="en-US" sz="1200" dirty="0"/>
          </a:p>
        </p:txBody>
      </p:sp>
      <p:cxnSp>
        <p:nvCxnSpPr>
          <p:cNvPr id="77" name="Elbow Connector 76"/>
          <p:cNvCxnSpPr>
            <a:stCxn id="5" idx="2"/>
            <a:endCxn id="69" idx="0"/>
          </p:cNvCxnSpPr>
          <p:nvPr/>
        </p:nvCxnSpPr>
        <p:spPr>
          <a:xfrm rot="5400000">
            <a:off x="3507454" y="1856397"/>
            <a:ext cx="1011176" cy="6063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5" idx="2"/>
            <a:endCxn id="68" idx="0"/>
          </p:cNvCxnSpPr>
          <p:nvPr/>
        </p:nvCxnSpPr>
        <p:spPr>
          <a:xfrm rot="5400000">
            <a:off x="2755753" y="1104696"/>
            <a:ext cx="1011176" cy="21097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stCxn id="5" idx="2"/>
            <a:endCxn id="67" idx="0"/>
          </p:cNvCxnSpPr>
          <p:nvPr/>
        </p:nvCxnSpPr>
        <p:spPr>
          <a:xfrm rot="5400000">
            <a:off x="2049954" y="405101"/>
            <a:ext cx="1017381" cy="3515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54836" y="4196471"/>
            <a:ext cx="310034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Find Dual variable of the second stage</a:t>
            </a:r>
            <a:endParaRPr lang="en-US" dirty="0"/>
          </a:p>
        </p:txBody>
      </p:sp>
      <p:cxnSp>
        <p:nvCxnSpPr>
          <p:cNvPr id="85" name="Elbow Connector 84"/>
          <p:cNvCxnSpPr>
            <a:stCxn id="61" idx="2"/>
            <a:endCxn id="83" idx="0"/>
          </p:cNvCxnSpPr>
          <p:nvPr/>
        </p:nvCxnSpPr>
        <p:spPr>
          <a:xfrm rot="5400000">
            <a:off x="2780953" y="3267569"/>
            <a:ext cx="352960" cy="15048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60" idx="2"/>
            <a:endCxn id="83" idx="0"/>
          </p:cNvCxnSpPr>
          <p:nvPr/>
        </p:nvCxnSpPr>
        <p:spPr>
          <a:xfrm rot="16200000" flipH="1">
            <a:off x="2026788" y="4018247"/>
            <a:ext cx="354307" cy="21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59" idx="2"/>
            <a:endCxn id="83" idx="0"/>
          </p:cNvCxnSpPr>
          <p:nvPr/>
        </p:nvCxnSpPr>
        <p:spPr>
          <a:xfrm rot="16200000" flipH="1">
            <a:off x="1330100" y="3321559"/>
            <a:ext cx="376707" cy="13731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83" idx="2"/>
            <a:endCxn id="143" idx="0"/>
          </p:cNvCxnSpPr>
          <p:nvPr/>
        </p:nvCxnSpPr>
        <p:spPr>
          <a:xfrm rot="5400000">
            <a:off x="1771922" y="4272321"/>
            <a:ext cx="201162" cy="6650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61289" y="4705410"/>
            <a:ext cx="2157412" cy="535803"/>
            <a:chOff x="3406271" y="5216745"/>
            <a:chExt cx="2157412" cy="535803"/>
          </a:xfrm>
        </p:grpSpPr>
        <p:sp>
          <p:nvSpPr>
            <p:cNvPr id="143" name="Diamond 142"/>
            <p:cNvSpPr/>
            <p:nvPr/>
          </p:nvSpPr>
          <p:spPr>
            <a:xfrm>
              <a:off x="3406271" y="5216745"/>
              <a:ext cx="2157412" cy="535803"/>
            </a:xfrm>
            <a:prstGeom prst="diamond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/>
                <p:cNvSpPr txBox="1"/>
                <p:nvPr/>
              </p:nvSpPr>
              <p:spPr>
                <a:xfrm>
                  <a:off x="3592103" y="5301478"/>
                  <a:ext cx="1783248" cy="3532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00" i="1" smtClean="0">
                            <a:latin typeface="Cambria Math" charset="0"/>
                          </a:rPr>
                          <m:t>𝜃</m:t>
                        </m:r>
                        <m:r>
                          <a:rPr lang="en-US" sz="700" b="0" i="1" smtClean="0">
                            <a:latin typeface="Cambria Math" charset="0"/>
                          </a:rPr>
                          <m:t>&gt;=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7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en-US" sz="700">
                                <a:latin typeface="Cambria Math" charset="0"/>
                              </a:rPr>
                              <m:t>Ω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7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700" i="1">
                                    <a:latin typeface="Cambria Math" charset="0"/>
                                  </a:rPr>
                                  <m:t>𝜔</m:t>
                                </m:r>
                                <m:r>
                                  <a:rPr lang="en-US" sz="700" i="1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7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latin typeface="Cambria Math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700" i="1">
                                    <a:latin typeface="Cambria Math" charset="0"/>
                                  </a:rPr>
                                  <m:t>𝜔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7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700" i="1">
                                    <a:latin typeface="Cambria Math" charset="0"/>
                                  </a:rPr>
                                  <m:t>𝜔</m:t>
                                </m:r>
                              </m:sub>
                            </m:sSub>
                            <m:r>
                              <a:rPr lang="en-US" sz="700" i="1">
                                <a:latin typeface="Cambria Math" charset="0"/>
                              </a:rPr>
                              <m:t>−</m:t>
                            </m:r>
                          </m:e>
                        </m:nary>
                        <m:r>
                          <a:rPr lang="en-US" sz="700" i="1">
                            <a:latin typeface="Cambria Math" charset="0"/>
                          </a:rPr>
                          <m:t>(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7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en-US" sz="700">
                                <a:latin typeface="Cambria Math" charset="0"/>
                              </a:rPr>
                              <m:t>Ω</m:t>
                            </m:r>
                            <m:r>
                              <a:rPr lang="en-US" sz="700" i="1">
                                <a:latin typeface="Cambria Math" charset="0"/>
                              </a:rPr>
                              <m:t>  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7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700" i="1">
                                    <a:latin typeface="Cambria Math" charset="0"/>
                                  </a:rPr>
                                  <m:t>𝜔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7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latin typeface="Cambria Math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700" i="1">
                                    <a:latin typeface="Cambria Math" charset="0"/>
                                  </a:rPr>
                                  <m:t>𝜔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7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700" i="1">
                                    <a:latin typeface="Cambria Math" charset="0"/>
                                  </a:rPr>
                                  <m:t>𝜔</m:t>
                                </m:r>
                              </m:sub>
                            </m:sSub>
                            <m:r>
                              <a:rPr lang="en-US" sz="700" i="1">
                                <a:latin typeface="Cambria Math" charset="0"/>
                              </a:rPr>
                              <m:t>)∗ </m:t>
                            </m:r>
                            <m:sSup>
                              <m:sSupPr>
                                <m:ctrlPr>
                                  <a:rPr lang="en-US" sz="7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7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700" b="0" i="1" smtClean="0"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700" dirty="0"/>
                </a:p>
              </p:txBody>
            </p:sp>
          </mc:Choice>
          <mc:Fallback xmlns="">
            <p:sp>
              <p:nvSpPr>
                <p:cNvPr id="144" name="TextBox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2103" y="5301478"/>
                  <a:ext cx="1783248" cy="35323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03448" b="-1482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8" name="Elbow Connector 147"/>
          <p:cNvCxnSpPr>
            <a:stCxn id="143" idx="3"/>
            <a:endCxn id="154" idx="1"/>
          </p:cNvCxnSpPr>
          <p:nvPr/>
        </p:nvCxnSpPr>
        <p:spPr>
          <a:xfrm flipV="1">
            <a:off x="2618701" y="4972252"/>
            <a:ext cx="378521" cy="10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2403540" y="4623424"/>
                <a:ext cx="7037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charset="0"/>
                        </a:rPr>
                        <m:t>𝑌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𝑒𝑠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540" y="4623424"/>
                <a:ext cx="703700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TextBox 152"/>
          <p:cNvSpPr txBox="1"/>
          <p:nvPr/>
        </p:nvSpPr>
        <p:spPr>
          <a:xfrm>
            <a:off x="624021" y="5632674"/>
            <a:ext cx="1829447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Turn off Benders Cuts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2997222" y="4818363"/>
            <a:ext cx="167818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Add a Benders Cut</a:t>
            </a:r>
            <a:endParaRPr lang="en-US" dirty="0"/>
          </a:p>
        </p:txBody>
      </p:sp>
      <p:cxnSp>
        <p:nvCxnSpPr>
          <p:cNvPr id="159" name="Elbow Connector 158"/>
          <p:cNvCxnSpPr>
            <a:stCxn id="154" idx="3"/>
            <a:endCxn id="74" idx="0"/>
          </p:cNvCxnSpPr>
          <p:nvPr/>
        </p:nvCxnSpPr>
        <p:spPr>
          <a:xfrm>
            <a:off x="4675408" y="4972252"/>
            <a:ext cx="511537" cy="4824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61"/>
          <p:cNvCxnSpPr>
            <a:stCxn id="143" idx="2"/>
            <a:endCxn id="153" idx="0"/>
          </p:cNvCxnSpPr>
          <p:nvPr/>
        </p:nvCxnSpPr>
        <p:spPr>
          <a:xfrm rot="5400000">
            <a:off x="1343640" y="5436318"/>
            <a:ext cx="391461" cy="12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/>
          <p:cNvCxnSpPr>
            <a:stCxn id="153" idx="3"/>
            <a:endCxn id="74" idx="0"/>
          </p:cNvCxnSpPr>
          <p:nvPr/>
        </p:nvCxnSpPr>
        <p:spPr>
          <a:xfrm flipV="1">
            <a:off x="2453468" y="5454743"/>
            <a:ext cx="2733477" cy="331820"/>
          </a:xfrm>
          <a:prstGeom prst="bentConnector4">
            <a:avLst>
              <a:gd name="adj1" fmla="val 30269"/>
              <a:gd name="adj2" fmla="val 16889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1221628" y="5207600"/>
                <a:ext cx="13017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charset="0"/>
                        </a:rPr>
                        <m:t>𝑁</m:t>
                      </m:r>
                      <m:r>
                        <a:rPr lang="en-US" sz="1200" b="0" i="1" smtClean="0">
                          <a:latin typeface="Cambria Math" charset="0"/>
                        </a:rPr>
                        <m:t>𝑜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628" y="5207600"/>
                <a:ext cx="1301750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60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Benders Optimality cut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1892" y="2113297"/>
                <a:ext cx="6695267" cy="763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𝜃</m:t>
                      </m:r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𝜔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𝜔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𝜔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)∗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92" y="2113297"/>
                <a:ext cx="6695267" cy="7630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907796" y="3316563"/>
                <a:ext cx="3252061" cy="1116025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/>
                <a:r>
                  <a:rPr 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𝜔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:</m:t>
                    </m:r>
                    <m:r>
                      <a:rPr lang="en-US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𝑑𝑢𝑎𝑙</m:t>
                    </m:r>
                    <m:r>
                      <a:rPr lang="en-US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𝑣𝑎𝑟𝑖𝑎𝑏𝑙𝑒𝑠</m:t>
                    </m:r>
                  </m:oMath>
                </a14:m>
                <a:endParaRPr lang="en-US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𝑓𝑜𝑟</m:t>
                      </m:r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𝑠𝑒𝑐𝑜𝑛𝑑</m:t>
                      </m:r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𝑠𝑡𝑎𝑔𝑒</m:t>
                      </m:r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𝑐𝑜𝑛𝑠𝑡𝑟𝑎𝑖𝑛𝑡𝑠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algn="ctr"/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796" y="3316563"/>
                <a:ext cx="3252061" cy="1116025"/>
              </a:xfrm>
              <a:prstGeom prst="rect">
                <a:avLst/>
              </a:prstGeom>
              <a:blipFill rotWithShape="0">
                <a:blip r:embed="rId4"/>
                <a:stretch>
                  <a:fillRect t="-21390" b="-29947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583412" y="3331697"/>
                <a:ext cx="3127330" cy="1116025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𝜔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𝑝𝑟𝑜𝑏𝑎𝑏𝑖𝑙𝑖𝑡𝑦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𝑒𝑎𝑐h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𝑠𝑐𝑒𝑛𝑎𝑟𝑖𝑜</m:t>
                      </m:r>
                    </m:oMath>
                  </m:oMathPara>
                </a14:m>
                <a:endParaRPr lang="en-US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412" y="3331697"/>
                <a:ext cx="3127330" cy="1116025"/>
              </a:xfrm>
              <a:prstGeom prst="rect">
                <a:avLst/>
              </a:prstGeom>
              <a:blipFill rotWithShape="0">
                <a:blip r:embed="rId5"/>
                <a:stretch>
                  <a:fillRect t="-9091" b="-1818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83411" y="4577993"/>
                <a:ext cx="3127330" cy="1116025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𝜔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𝑅𝐻𝑆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𝑡h𝑒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𝑠𝑒𝑐𝑜𝑛𝑑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𝑠𝑡𝑎𝑔𝑒</m:t>
                      </m:r>
                    </m:oMath>
                  </m:oMathPara>
                </a14:m>
                <a:endParaRPr lang="en-US" b="0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𝑐𝑜𝑛𝑠𝑡𝑟𝑎𝑖𝑛𝑡𝑠</m:t>
                      </m:r>
                    </m:oMath>
                  </m:oMathPara>
                </a14:m>
                <a:endParaRPr lang="en-US" b="0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411" y="4577993"/>
                <a:ext cx="3127330" cy="1116025"/>
              </a:xfrm>
              <a:prstGeom prst="rect">
                <a:avLst/>
              </a:prstGeom>
              <a:blipFill rotWithShape="0">
                <a:blip r:embed="rId6"/>
                <a:stretch>
                  <a:fillRect t="-9091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907796" y="4577993"/>
                <a:ext cx="3252061" cy="1116025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T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𝜔</m:t>
                        </m:r>
                      </m:sub>
                    </m:sSub>
                    <m:r>
                      <a:rPr lang="en-US" b="0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𝑐𝑜𝑒𝑓𝑓𝑖𝑐𝑖𝑒𝑛𝑡𝑠</m:t>
                    </m:r>
                  </m:oMath>
                </a14:m>
                <a:endParaRPr lang="en-US" b="0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𝑠𝑒𝑐𝑜𝑛𝑑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𝑠𝑡𝑎𝑔𝑒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𝑐𝑜𝑛𝑠𝑡𝑟𝑎𝑖𝑛𝑡𝑠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796" y="4577993"/>
                <a:ext cx="3252061" cy="1116025"/>
              </a:xfrm>
              <a:prstGeom prst="rect">
                <a:avLst/>
              </a:prstGeom>
              <a:blipFill rotWithShape="0">
                <a:blip r:embed="rId7"/>
                <a:stretch>
                  <a:fillRect t="-9626" b="-1818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8" b="28965"/>
          <a:stretch/>
        </p:blipFill>
        <p:spPr>
          <a:xfrm>
            <a:off x="1623652" y="3433059"/>
            <a:ext cx="3159362" cy="14100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9"/>
          <a:stretch/>
        </p:blipFill>
        <p:spPr>
          <a:xfrm>
            <a:off x="5573018" y="3433060"/>
            <a:ext cx="2565400" cy="14100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Right Arrow 13"/>
          <p:cNvSpPr/>
          <p:nvPr/>
        </p:nvSpPr>
        <p:spPr>
          <a:xfrm>
            <a:off x="4863020" y="3952605"/>
            <a:ext cx="568271" cy="5526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7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8" grpId="2" animBg="1"/>
      <p:bldP spid="9" grpId="1" animBg="1"/>
      <p:bldP spid="9" grpId="2" animBg="1"/>
      <p:bldP spid="10" grpId="1" animBg="1"/>
      <p:bldP spid="10" grpId="2" animBg="1"/>
      <p:bldP spid="11" grpId="1" animBg="1"/>
      <p:bldP spid="11" grpId="2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381000" y="784759"/>
            <a:ext cx="7543800" cy="63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en-US" sz="3600" smtClean="0"/>
              <a:t>Presentation Outlines</a:t>
            </a:r>
            <a:endParaRPr lang="en-US" alt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-300159" y="2112343"/>
            <a:ext cx="7543800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endParaRPr lang="en-US" altLang="en-US" sz="3000" smtClean="0"/>
          </a:p>
          <a:p>
            <a:pPr marL="0" indent="0">
              <a:buFont typeface="Arial" charset="0"/>
              <a:buNone/>
            </a:pPr>
            <a:endParaRPr lang="en-US" altLang="en-US" sz="3000" dirty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ltGray">
          <a:xfrm rot="5400000">
            <a:off x="-1813682" y="1850802"/>
            <a:ext cx="3618310" cy="3787379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350">
              <a:latin typeface="Arial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ltGray">
          <a:xfrm rot="5400000" flipH="1">
            <a:off x="-1508287" y="2195488"/>
            <a:ext cx="3024188" cy="3118247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10744" y="10800"/>
                </a:lnTo>
                <a:close/>
              </a:path>
            </a:pathLst>
          </a:cu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grpSp>
        <p:nvGrpSpPr>
          <p:cNvPr id="8" name="Group 47"/>
          <p:cNvGrpSpPr>
            <a:grpSpLocks/>
          </p:cNvGrpSpPr>
          <p:nvPr/>
        </p:nvGrpSpPr>
        <p:grpSpPr bwMode="auto">
          <a:xfrm>
            <a:off x="1029175" y="1942714"/>
            <a:ext cx="4170528" cy="497863"/>
            <a:chOff x="913" y="1243"/>
            <a:chExt cx="2983" cy="320"/>
          </a:xfrm>
        </p:grpSpPr>
        <p:sp>
          <p:nvSpPr>
            <p:cNvPr id="9" name="AutoShape 10"/>
            <p:cNvSpPr>
              <a:spLocks noChangeArrowheads="1"/>
            </p:cNvSpPr>
            <p:nvPr/>
          </p:nvSpPr>
          <p:spPr bwMode="gray">
            <a:xfrm>
              <a:off x="1112" y="1243"/>
              <a:ext cx="2784" cy="32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lvl="2">
                <a:spcBef>
                  <a:spcPct val="0"/>
                </a:spcBef>
                <a:buNone/>
              </a:pPr>
              <a:r>
                <a:rPr lang="en-US" altLang="en-US" sz="1500" b="1" dirty="0">
                  <a:latin typeface="Calibri" panose="020F0502020204030204" pitchFamily="34" charset="0"/>
                </a:rPr>
                <a:t>Introduction</a:t>
              </a:r>
            </a:p>
          </p:txBody>
        </p: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913" y="1302"/>
              <a:ext cx="240" cy="241"/>
              <a:chOff x="2078" y="1680"/>
              <a:chExt cx="1615" cy="1615"/>
            </a:xfrm>
          </p:grpSpPr>
          <p:sp>
            <p:nvSpPr>
              <p:cNvPr id="11" name="Oval 12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571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  <p:sp>
            <p:nvSpPr>
              <p:cNvPr id="12" name="Oval 13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</p:grpSp>
      </p:grpSp>
      <p:grpSp>
        <p:nvGrpSpPr>
          <p:cNvPr id="13" name="Group 48"/>
          <p:cNvGrpSpPr>
            <a:grpSpLocks/>
          </p:cNvGrpSpPr>
          <p:nvPr/>
        </p:nvGrpSpPr>
        <p:grpSpPr bwMode="auto">
          <a:xfrm>
            <a:off x="1345756" y="2633956"/>
            <a:ext cx="4198957" cy="502531"/>
            <a:chOff x="1221" y="1728"/>
            <a:chExt cx="3003" cy="323"/>
          </a:xfrm>
        </p:grpSpPr>
        <p:sp>
          <p:nvSpPr>
            <p:cNvPr id="14" name="AutoShape 9"/>
            <p:cNvSpPr>
              <a:spLocks noChangeArrowheads="1"/>
            </p:cNvSpPr>
            <p:nvPr/>
          </p:nvSpPr>
          <p:spPr bwMode="gray">
            <a:xfrm>
              <a:off x="1440" y="1728"/>
              <a:ext cx="2784" cy="32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lvl="2">
                <a:spcBef>
                  <a:spcPct val="0"/>
                </a:spcBef>
                <a:buNone/>
              </a:pPr>
              <a:r>
                <a:rPr lang="en-US" altLang="en-US" sz="1500" b="1" dirty="0">
                  <a:latin typeface="Calibri" panose="020F0502020204030204" pitchFamily="34" charset="0"/>
                </a:rPr>
                <a:t>Methodology</a:t>
              </a:r>
            </a:p>
          </p:txBody>
        </p:sp>
        <p:grpSp>
          <p:nvGrpSpPr>
            <p:cNvPr id="15" name="Group 18"/>
            <p:cNvGrpSpPr>
              <a:grpSpLocks/>
            </p:cNvGrpSpPr>
            <p:nvPr/>
          </p:nvGrpSpPr>
          <p:grpSpPr bwMode="auto">
            <a:xfrm>
              <a:off x="1221" y="1779"/>
              <a:ext cx="267" cy="272"/>
              <a:chOff x="1895" y="1572"/>
              <a:chExt cx="1798" cy="1824"/>
            </a:xfrm>
          </p:grpSpPr>
          <p:sp>
            <p:nvSpPr>
              <p:cNvPr id="16" name="Oval 19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571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  <p:sp>
            <p:nvSpPr>
              <p:cNvPr id="17" name="Oval 20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  <p:sp>
            <p:nvSpPr>
              <p:cNvPr id="18" name="Oval 22"/>
              <p:cNvSpPr>
                <a:spLocks noChangeArrowheads="1"/>
              </p:cNvSpPr>
              <p:nvPr/>
            </p:nvSpPr>
            <p:spPr bwMode="gray">
              <a:xfrm>
                <a:off x="1895" y="1572"/>
                <a:ext cx="1798" cy="1824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48BE67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</p:grpSp>
      </p:grpSp>
      <p:grpSp>
        <p:nvGrpSpPr>
          <p:cNvPr id="19" name="Group 50"/>
          <p:cNvGrpSpPr>
            <a:grpSpLocks/>
          </p:cNvGrpSpPr>
          <p:nvPr/>
        </p:nvGrpSpPr>
        <p:grpSpPr bwMode="auto">
          <a:xfrm>
            <a:off x="1515695" y="4000639"/>
            <a:ext cx="4215587" cy="497862"/>
            <a:chOff x="1229" y="2787"/>
            <a:chExt cx="3015" cy="320"/>
          </a:xfrm>
        </p:grpSpPr>
        <p:sp>
          <p:nvSpPr>
            <p:cNvPr id="20" name="AutoShape 7"/>
            <p:cNvSpPr>
              <a:spLocks noChangeArrowheads="1"/>
            </p:cNvSpPr>
            <p:nvPr/>
          </p:nvSpPr>
          <p:spPr bwMode="gray">
            <a:xfrm>
              <a:off x="1460" y="2787"/>
              <a:ext cx="2784" cy="32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500" b="1" dirty="0" smtClean="0">
                  <a:latin typeface="Calibri" panose="020F0502020204030204" pitchFamily="34" charset="0"/>
                  <a:ea typeface="B Nazanin"/>
                  <a:cs typeface="B Nazanin"/>
                </a:rPr>
                <a:t>Results and discussion</a:t>
              </a:r>
              <a:endParaRPr lang="en-US" altLang="en-US" sz="1500" b="1" dirty="0">
                <a:latin typeface="Calibri" panose="020F0502020204030204" pitchFamily="34" charset="0"/>
                <a:ea typeface="B Nazanin"/>
                <a:cs typeface="B Nazanin"/>
              </a:endParaRPr>
            </a:p>
          </p:txBody>
        </p:sp>
        <p:grpSp>
          <p:nvGrpSpPr>
            <p:cNvPr id="21" name="Group 32"/>
            <p:cNvGrpSpPr>
              <a:grpSpLocks/>
            </p:cNvGrpSpPr>
            <p:nvPr/>
          </p:nvGrpSpPr>
          <p:grpSpPr bwMode="auto">
            <a:xfrm>
              <a:off x="1229" y="2840"/>
              <a:ext cx="276" cy="262"/>
              <a:chOff x="1958" y="1603"/>
              <a:chExt cx="1862" cy="1765"/>
            </a:xfrm>
          </p:grpSpPr>
          <p:sp>
            <p:nvSpPr>
              <p:cNvPr id="22" name="Oval 33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571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  <p:sp>
            <p:nvSpPr>
              <p:cNvPr id="23" name="Oval 34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  <p:sp>
            <p:nvSpPr>
              <p:cNvPr id="24" name="Oval 38"/>
              <p:cNvSpPr>
                <a:spLocks noChangeArrowheads="1"/>
              </p:cNvSpPr>
              <p:nvPr/>
            </p:nvSpPr>
            <p:spPr bwMode="gray">
              <a:xfrm>
                <a:off x="1958" y="1603"/>
                <a:ext cx="1862" cy="1765"/>
              </a:xfrm>
              <a:prstGeom prst="ellipse">
                <a:avLst/>
              </a:prstGeom>
              <a:gradFill rotWithShape="1">
                <a:gsLst>
                  <a:gs pos="0">
                    <a:srgbClr val="8D67E1"/>
                  </a:gs>
                  <a:gs pos="100000">
                    <a:srgbClr val="45326D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</p:grpSp>
      </p:grpSp>
      <p:grpSp>
        <p:nvGrpSpPr>
          <p:cNvPr id="26" name="Group 50"/>
          <p:cNvGrpSpPr>
            <a:grpSpLocks/>
          </p:cNvGrpSpPr>
          <p:nvPr/>
        </p:nvGrpSpPr>
        <p:grpSpPr bwMode="auto">
          <a:xfrm>
            <a:off x="1158724" y="4743298"/>
            <a:ext cx="4229567" cy="497863"/>
            <a:chOff x="1219" y="2787"/>
            <a:chExt cx="3025" cy="320"/>
          </a:xfrm>
        </p:grpSpPr>
        <p:sp>
          <p:nvSpPr>
            <p:cNvPr id="27" name="AutoShape 7"/>
            <p:cNvSpPr>
              <a:spLocks noChangeArrowheads="1"/>
            </p:cNvSpPr>
            <p:nvPr/>
          </p:nvSpPr>
          <p:spPr bwMode="gray">
            <a:xfrm>
              <a:off x="1460" y="2787"/>
              <a:ext cx="2784" cy="32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500" b="1" dirty="0" smtClean="0">
                  <a:latin typeface="Calibri" panose="020F0502020204030204" pitchFamily="34" charset="0"/>
                  <a:ea typeface="B Nazanin"/>
                  <a:cs typeface="B Nazanin"/>
                </a:rPr>
                <a:t>Conclusion</a:t>
              </a:r>
              <a:endParaRPr lang="en-US" altLang="en-US" sz="1500" b="1" dirty="0">
                <a:latin typeface="Calibri" panose="020F0502020204030204" pitchFamily="34" charset="0"/>
                <a:ea typeface="B Nazanin"/>
                <a:cs typeface="B Nazanin"/>
              </a:endParaRPr>
            </a:p>
          </p:txBody>
        </p:sp>
        <p:grpSp>
          <p:nvGrpSpPr>
            <p:cNvPr id="28" name="Group 32"/>
            <p:cNvGrpSpPr>
              <a:grpSpLocks/>
            </p:cNvGrpSpPr>
            <p:nvPr/>
          </p:nvGrpSpPr>
          <p:grpSpPr bwMode="auto">
            <a:xfrm>
              <a:off x="1219" y="2824"/>
              <a:ext cx="271" cy="268"/>
              <a:chOff x="1870" y="1498"/>
              <a:chExt cx="1823" cy="1797"/>
            </a:xfrm>
          </p:grpSpPr>
          <p:sp>
            <p:nvSpPr>
              <p:cNvPr id="29" name="Oval 33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571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  <p:sp>
            <p:nvSpPr>
              <p:cNvPr id="30" name="Oval 34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  <p:sp>
            <p:nvSpPr>
              <p:cNvPr id="31" name="Oval 38"/>
              <p:cNvSpPr>
                <a:spLocks noChangeArrowheads="1"/>
              </p:cNvSpPr>
              <p:nvPr/>
            </p:nvSpPr>
            <p:spPr bwMode="gray">
              <a:xfrm>
                <a:off x="1870" y="1498"/>
                <a:ext cx="1764" cy="177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</p:grpSp>
      </p:grpSp>
      <p:grpSp>
        <p:nvGrpSpPr>
          <p:cNvPr id="32" name="Group 50"/>
          <p:cNvGrpSpPr>
            <a:grpSpLocks/>
          </p:cNvGrpSpPr>
          <p:nvPr/>
        </p:nvGrpSpPr>
        <p:grpSpPr bwMode="auto">
          <a:xfrm>
            <a:off x="1605109" y="3257904"/>
            <a:ext cx="4219782" cy="497863"/>
            <a:chOff x="1226" y="2787"/>
            <a:chExt cx="3018" cy="320"/>
          </a:xfrm>
        </p:grpSpPr>
        <p:sp>
          <p:nvSpPr>
            <p:cNvPr id="33" name="AutoShape 7"/>
            <p:cNvSpPr>
              <a:spLocks noChangeArrowheads="1"/>
            </p:cNvSpPr>
            <p:nvPr/>
          </p:nvSpPr>
          <p:spPr bwMode="gray">
            <a:xfrm>
              <a:off x="1460" y="2787"/>
              <a:ext cx="2784" cy="32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500" b="1" dirty="0" smtClean="0">
                  <a:latin typeface="Calibri" panose="020F0502020204030204" pitchFamily="34" charset="0"/>
                  <a:ea typeface="B Nazanin"/>
                  <a:cs typeface="B Nazanin"/>
                </a:rPr>
                <a:t>Numerical Example</a:t>
              </a:r>
              <a:endParaRPr lang="en-US" altLang="en-US" sz="1500" b="1" dirty="0">
                <a:latin typeface="Calibri" panose="020F0502020204030204" pitchFamily="34" charset="0"/>
                <a:ea typeface="B Nazanin"/>
                <a:cs typeface="B Nazanin"/>
              </a:endParaRPr>
            </a:p>
          </p:txBody>
        </p:sp>
        <p:grpSp>
          <p:nvGrpSpPr>
            <p:cNvPr id="34" name="Group 32"/>
            <p:cNvGrpSpPr>
              <a:grpSpLocks/>
            </p:cNvGrpSpPr>
            <p:nvPr/>
          </p:nvGrpSpPr>
          <p:grpSpPr bwMode="auto">
            <a:xfrm>
              <a:off x="1226" y="2851"/>
              <a:ext cx="268" cy="254"/>
              <a:chOff x="1929" y="1674"/>
              <a:chExt cx="1809" cy="1700"/>
            </a:xfrm>
          </p:grpSpPr>
          <p:sp>
            <p:nvSpPr>
              <p:cNvPr id="35" name="Oval 33"/>
              <p:cNvSpPr>
                <a:spLocks noChangeArrowheads="1"/>
              </p:cNvSpPr>
              <p:nvPr/>
            </p:nvSpPr>
            <p:spPr bwMode="gray">
              <a:xfrm>
                <a:off x="2078" y="1680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571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  <p:sp>
            <p:nvSpPr>
              <p:cNvPr id="36" name="Oval 34"/>
              <p:cNvSpPr>
                <a:spLocks noChangeArrowheads="1"/>
              </p:cNvSpPr>
              <p:nvPr/>
            </p:nvSpPr>
            <p:spPr bwMode="gray">
              <a:xfrm>
                <a:off x="2170" y="1771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  <p:sp>
            <p:nvSpPr>
              <p:cNvPr id="37" name="Oval 38"/>
              <p:cNvSpPr>
                <a:spLocks noChangeArrowheads="1"/>
              </p:cNvSpPr>
              <p:nvPr/>
            </p:nvSpPr>
            <p:spPr bwMode="gray">
              <a:xfrm>
                <a:off x="1929" y="1674"/>
                <a:ext cx="1809" cy="17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 b="1"/>
              </a:p>
            </p:txBody>
          </p:sp>
        </p:grpSp>
      </p:grpSp>
      <p:sp>
        <p:nvSpPr>
          <p:cNvPr id="38" name="Oval 38"/>
          <p:cNvSpPr>
            <a:spLocks noChangeArrowheads="1"/>
          </p:cNvSpPr>
          <p:nvPr/>
        </p:nvSpPr>
        <p:spPr bwMode="gray">
          <a:xfrm>
            <a:off x="962583" y="2017144"/>
            <a:ext cx="389032" cy="43081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xtLst/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 b="1"/>
          </a:p>
        </p:txBody>
      </p:sp>
      <p:sp>
        <p:nvSpPr>
          <p:cNvPr id="39" name="Rectangle 38"/>
          <p:cNvSpPr/>
          <p:nvPr/>
        </p:nvSpPr>
        <p:spPr bwMode="auto">
          <a:xfrm>
            <a:off x="0" y="6294120"/>
            <a:ext cx="1295400" cy="457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324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</a:t>
            </a:r>
            <a:r>
              <a:rPr lang="en-US" dirty="0"/>
              <a:t>2.7.13 </a:t>
            </a:r>
            <a:r>
              <a:rPr lang="en-US" dirty="0" smtClean="0"/>
              <a:t>64bits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Gurobi 7.5.1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300" y="2803161"/>
            <a:ext cx="4588272" cy="1541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344441"/>
            <a:ext cx="3387779" cy="99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8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0253"/>
            <a:ext cx="8229600" cy="1068387"/>
          </a:xfrm>
        </p:spPr>
        <p:txBody>
          <a:bodyPr/>
          <a:lstStyle/>
          <a:p>
            <a:r>
              <a:rPr lang="en-US" dirty="0" smtClean="0"/>
              <a:t>Numerical examples: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9294"/>
            <a:ext cx="8229600" cy="1678251"/>
          </a:xfrm>
        </p:spPr>
        <p:txBody>
          <a:bodyPr/>
          <a:lstStyle/>
          <a:p>
            <a:r>
              <a:rPr lang="en-US" dirty="0" smtClean="0"/>
              <a:t>To investigate the efficacy of the algorithm, 13 different numerical </a:t>
            </a:r>
            <a:r>
              <a:rPr lang="en-US" smtClean="0"/>
              <a:t>examples have </a:t>
            </a:r>
            <a:r>
              <a:rPr lang="en-US" dirty="0" smtClean="0"/>
              <a:t>been randomly generated. But how to ensure the result is correct? (Formulate the problem in the extensive form!)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33679" y="3420434"/>
            <a:ext cx="100540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dirty="0"/>
              <a:t>Case</a:t>
            </a:r>
            <a:r>
              <a:rPr lang="en-US" dirty="0" smtClean="0"/>
              <a:t> No.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8522" y="4781342"/>
            <a:ext cx="3248774" cy="36933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dirty="0" smtClean="0"/>
              <a:t>Number of items in the 1</a:t>
            </a:r>
            <a:r>
              <a:rPr lang="en-US" baseline="30000" dirty="0" smtClean="0"/>
              <a:t>st</a:t>
            </a:r>
            <a:r>
              <a:rPr lang="en-US" dirty="0" smtClean="0"/>
              <a:t> stage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15287" y="5376797"/>
            <a:ext cx="2115387" cy="36933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dirty="0" smtClean="0"/>
              <a:t>Number of knapsack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96639" y="5376797"/>
            <a:ext cx="3280193" cy="36933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dirty="0" smtClean="0"/>
              <a:t>Number of items in the  2</a:t>
            </a:r>
            <a:r>
              <a:rPr lang="en-US" baseline="30000" dirty="0" smtClean="0"/>
              <a:t>nd </a:t>
            </a:r>
            <a:r>
              <a:rPr lang="en-US" dirty="0" smtClean="0"/>
              <a:t>stage</a:t>
            </a:r>
            <a:endParaRPr lang="en-US" baseline="30000" dirty="0"/>
          </a:p>
        </p:txBody>
      </p:sp>
      <p:sp>
        <p:nvSpPr>
          <p:cNvPr id="9" name="Rectangle 8"/>
          <p:cNvSpPr/>
          <p:nvPr/>
        </p:nvSpPr>
        <p:spPr>
          <a:xfrm>
            <a:off x="5577563" y="4596676"/>
            <a:ext cx="2135521" cy="36933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dirty="0" smtClean="0"/>
              <a:t>Number </a:t>
            </a:r>
            <a:r>
              <a:rPr lang="en-US" smtClean="0"/>
              <a:t>of scenarios</a:t>
            </a:r>
            <a:endParaRPr lang="en-US" dirty="0"/>
          </a:p>
        </p:txBody>
      </p:sp>
      <p:cxnSp>
        <p:nvCxnSpPr>
          <p:cNvPr id="11" name="Elbow Connector 10"/>
          <p:cNvCxnSpPr>
            <a:stCxn id="18" idx="2"/>
            <a:endCxn id="6" idx="0"/>
          </p:cNvCxnSpPr>
          <p:nvPr/>
        </p:nvCxnSpPr>
        <p:spPr>
          <a:xfrm rot="5400000">
            <a:off x="2796222" y="3036453"/>
            <a:ext cx="991576" cy="24982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269241" y="3420434"/>
                <a:ext cx="543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241" y="3420434"/>
                <a:ext cx="543739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589412" y="3420434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412" y="3420434"/>
                <a:ext cx="508473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895927" y="3420434"/>
                <a:ext cx="4972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K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927" y="3420434"/>
                <a:ext cx="49725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2416" y="3420434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416" y="3420434"/>
                <a:ext cx="50847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Elbow Connector 22"/>
          <p:cNvCxnSpPr>
            <a:stCxn id="19" idx="2"/>
            <a:endCxn id="7" idx="0"/>
          </p:cNvCxnSpPr>
          <p:nvPr/>
        </p:nvCxnSpPr>
        <p:spPr>
          <a:xfrm rot="5400000">
            <a:off x="3264800" y="3797947"/>
            <a:ext cx="1587031" cy="1570668"/>
          </a:xfrm>
          <a:prstGeom prst="bentConnector3">
            <a:avLst>
              <a:gd name="adj1" fmla="val 9075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0" idx="2"/>
            <a:endCxn id="8" idx="0"/>
          </p:cNvCxnSpPr>
          <p:nvPr/>
        </p:nvCxnSpPr>
        <p:spPr>
          <a:xfrm rot="16200000" flipH="1">
            <a:off x="5097129" y="3837189"/>
            <a:ext cx="1587031" cy="1492183"/>
          </a:xfrm>
          <a:prstGeom prst="bentConnector3">
            <a:avLst>
              <a:gd name="adj1" fmla="val 9005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1" idx="2"/>
            <a:endCxn id="9" idx="0"/>
          </p:cNvCxnSpPr>
          <p:nvPr/>
        </p:nvCxnSpPr>
        <p:spPr>
          <a:xfrm rot="16200000" flipH="1">
            <a:off x="5637533" y="3588885"/>
            <a:ext cx="806910" cy="1208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32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286495" y="3092408"/>
            <a:ext cx="5222930" cy="649939"/>
          </a:xfrm>
        </p:spPr>
        <p:txBody>
          <a:bodyPr/>
          <a:lstStyle/>
          <a:p>
            <a:r>
              <a:rPr lang="en-US" dirty="0" smtClean="0"/>
              <a:t>Results: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023990"/>
              </p:ext>
            </p:extLst>
          </p:nvPr>
        </p:nvGraphicFramePr>
        <p:xfrm>
          <a:off x="711933" y="654978"/>
          <a:ext cx="8075601" cy="582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826"/>
                <a:gridCol w="1379350"/>
                <a:gridCol w="1332854"/>
                <a:gridCol w="1084881"/>
                <a:gridCol w="1503336"/>
                <a:gridCol w="1317354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Case No.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Extensive form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L-shaped with only</a:t>
                      </a:r>
                      <a:r>
                        <a:rPr lang="en-US" baseline="0" dirty="0" smtClean="0"/>
                        <a:t> Integer Cut *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L-shaped with Both</a:t>
                      </a:r>
                      <a:r>
                        <a:rPr lang="en-US" baseline="0" dirty="0" smtClean="0"/>
                        <a:t> integer cut and Benders cut*</a:t>
                      </a:r>
                      <a:endParaRPr lang="en-US" dirty="0" smtClean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Obj. Value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Obj. Value 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% Gap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Obj. Value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% Gap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5/2/4/3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550.33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550.33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550.33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10/2/4/3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720.33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797.33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8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10.68</a:t>
                      </a:r>
                      <a:endParaRPr lang="is-I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720.33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20/2/4/3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1012.66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uk-UA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3851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8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280.28</a:t>
                      </a:r>
                      <a:endParaRPr lang="is-I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1012.66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50/2/4/3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1211.17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8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8646.33</a:t>
                      </a:r>
                      <a:endParaRPr lang="is-I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8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613.88</a:t>
                      </a:r>
                      <a:endParaRPr lang="fi-FI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1211.17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</a:tr>
              <a:tr h="34544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10/5/4/3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1153.66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3665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8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217.68</a:t>
                      </a:r>
                      <a:endParaRPr lang="is-I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1153.66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20/10/4/3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1675.66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7929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8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373.18</a:t>
                      </a:r>
                      <a:endParaRPr lang="is-I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1675.66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100/20/4/3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5279.66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142630.66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8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2601.51</a:t>
                      </a:r>
                      <a:endParaRPr lang="is-I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5280.04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8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0.0071</a:t>
                      </a:r>
                      <a:endParaRPr lang="is-I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5/2/10/3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866.66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866.66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866.66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5/2/20/3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955.33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955.33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955.33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5/2/30/3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1250.66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1250.66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1250.66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5/2/4/10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637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637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637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5/2/4/20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1024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1024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1024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5/2/4/100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1024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1024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i-FI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1024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4200" y="6481738"/>
            <a:ext cx="418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*Running time limit is 600 second.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97467" y="1673817"/>
            <a:ext cx="1084879" cy="480792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98599" y="1673817"/>
            <a:ext cx="1288935" cy="480792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1932" y="4296478"/>
            <a:ext cx="8075601" cy="22042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11932" y="2073328"/>
            <a:ext cx="8075601" cy="22042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4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68600" y="306346"/>
            <a:ext cx="8229600" cy="1068387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61" y="629391"/>
            <a:ext cx="5297508" cy="56407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2" t="22351" r="51625" b="71544"/>
          <a:stretch/>
        </p:blipFill>
        <p:spPr>
          <a:xfrm>
            <a:off x="5807034" y="2042556"/>
            <a:ext cx="2202335" cy="23156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1" name="Straight Connector 10"/>
          <p:cNvCxnSpPr>
            <a:stCxn id="9" idx="0"/>
            <a:endCxn id="15" idx="7"/>
          </p:cNvCxnSpPr>
          <p:nvPr/>
        </p:nvCxnSpPr>
        <p:spPr>
          <a:xfrm flipH="1" flipV="1">
            <a:off x="5204700" y="1960622"/>
            <a:ext cx="1703502" cy="81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15" idx="3"/>
          </p:cNvCxnSpPr>
          <p:nvPr/>
        </p:nvCxnSpPr>
        <p:spPr>
          <a:xfrm flipH="1" flipV="1">
            <a:off x="4975689" y="2195742"/>
            <a:ext cx="985724" cy="1604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928259" y="1911927"/>
            <a:ext cx="323871" cy="332510"/>
          </a:xfrm>
          <a:prstGeom prst="ellipse">
            <a:avLst/>
          </a:prstGeom>
          <a:noFill/>
          <a:ln w="2857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880302" y="1931718"/>
            <a:ext cx="2476797" cy="2640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" t="21836" r="51126" b="69351"/>
          <a:stretch/>
        </p:blipFill>
        <p:spPr>
          <a:xfrm>
            <a:off x="-486171" y="2770993"/>
            <a:ext cx="9162357" cy="1809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5" name="Rectangle 24"/>
          <p:cNvSpPr/>
          <p:nvPr/>
        </p:nvSpPr>
        <p:spPr>
          <a:xfrm>
            <a:off x="4006108" y="642091"/>
            <a:ext cx="1262092" cy="21114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endCxn id="22" idx="1"/>
          </p:cNvCxnSpPr>
          <p:nvPr/>
        </p:nvCxnSpPr>
        <p:spPr>
          <a:xfrm flipV="1">
            <a:off x="400050" y="2063731"/>
            <a:ext cx="2480252" cy="842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3"/>
          </p:cNvCxnSpPr>
          <p:nvPr/>
        </p:nvCxnSpPr>
        <p:spPr>
          <a:xfrm flipH="1" flipV="1">
            <a:off x="5357099" y="2063731"/>
            <a:ext cx="3457581" cy="1136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927732" y="2206214"/>
            <a:ext cx="2340468" cy="31257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3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2" grpId="0" animBg="1"/>
      <p:bldP spid="22" grpId="1" animBg="1"/>
      <p:bldP spid="25" grpId="0" animBg="1"/>
      <p:bldP spid="25" grpId="1" animBg="1"/>
      <p:bldP spid="32" grpId="0" animBg="1"/>
      <p:bldP spid="3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2913"/>
            <a:ext cx="3111500" cy="1068387"/>
          </a:xfrm>
        </p:spPr>
        <p:txBody>
          <a:bodyPr/>
          <a:lstStyle/>
          <a:p>
            <a:pPr algn="l"/>
            <a:r>
              <a:rPr lang="en-US" dirty="0" smtClean="0"/>
              <a:t>Discussion</a:t>
            </a:r>
            <a:r>
              <a:rPr lang="en-US" sz="1050" dirty="0" smtClean="0"/>
              <a:t>(continue)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368" y="685800"/>
            <a:ext cx="5138732" cy="372359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11"/>
          <a:stretch/>
        </p:blipFill>
        <p:spPr>
          <a:xfrm>
            <a:off x="3325818" y="4307791"/>
            <a:ext cx="5094282" cy="18160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03621" y="4897259"/>
            <a:ext cx="178125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fontAlgn="t"/>
            <a:r>
              <a:rPr lang="is-I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rPr>
              <a:t>GAP=% 373.18</a:t>
            </a:r>
            <a:endParaRPr lang="is-IS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8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2913"/>
            <a:ext cx="3060700" cy="1068387"/>
          </a:xfrm>
        </p:spPr>
        <p:txBody>
          <a:bodyPr/>
          <a:lstStyle/>
          <a:p>
            <a:r>
              <a:rPr lang="en-US" dirty="0"/>
              <a:t>Discussion</a:t>
            </a:r>
            <a:r>
              <a:rPr lang="en-US" sz="1050" dirty="0"/>
              <a:t>(continue)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74"/>
          <a:stretch/>
        </p:blipFill>
        <p:spPr>
          <a:xfrm>
            <a:off x="3633197" y="481337"/>
            <a:ext cx="4177304" cy="2896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3378200"/>
            <a:ext cx="4292601" cy="30168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52800" y="481337"/>
            <a:ext cx="4673600" cy="6224263"/>
          </a:xfrm>
          <a:prstGeom prst="rect">
            <a:avLst/>
          </a:prstGeom>
          <a:solidFill>
            <a:schemeClr val="lt1">
              <a:alpha val="76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3" b="32872"/>
          <a:stretch/>
        </p:blipFill>
        <p:spPr>
          <a:xfrm>
            <a:off x="650987" y="2501267"/>
            <a:ext cx="7845313" cy="268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5613"/>
            <a:ext cx="8229600" cy="1068387"/>
          </a:xfrm>
        </p:spPr>
        <p:txBody>
          <a:bodyPr/>
          <a:lstStyle/>
          <a:p>
            <a:pPr algn="l"/>
            <a:r>
              <a:rPr lang="en-US"/>
              <a:t>Discussion</a:t>
            </a:r>
            <a:r>
              <a:rPr lang="en-US" sz="1050"/>
              <a:t>(continue)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552980"/>
            <a:ext cx="5581515" cy="580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4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8935"/>
            <a:ext cx="8229600" cy="1068387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7322"/>
            <a:ext cx="8229600" cy="4498841"/>
          </a:xfrm>
        </p:spPr>
        <p:txBody>
          <a:bodyPr/>
          <a:lstStyle/>
          <a:p>
            <a:r>
              <a:rPr lang="en-US" dirty="0" smtClean="0"/>
              <a:t>In this study, a two-stage multiple binary knapsack problem has been considered and two different algorithms developed to solve this problem iteratively. </a:t>
            </a:r>
          </a:p>
          <a:p>
            <a:r>
              <a:rPr lang="en-US" dirty="0" smtClean="0"/>
              <a:t>Increase in number of scenario, may lead to a very complicated problem, which solvers are not able to handle it effectively.</a:t>
            </a:r>
          </a:p>
          <a:p>
            <a:r>
              <a:rPr lang="en-US" dirty="0" smtClean="0"/>
              <a:t>Mixing two cuts (Benders Cut and Integer L-shaped Cut) was so effective in solving large scale problems.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90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0792"/>
            <a:ext cx="8229600" cy="4340394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1- S. Ahmed, S. S. </a:t>
            </a:r>
            <a:r>
              <a:rPr lang="en-US" sz="1200" dirty="0" err="1"/>
              <a:t>Dey</a:t>
            </a:r>
            <a:r>
              <a:rPr lang="en-US" sz="1200" dirty="0"/>
              <a:t>, "Improving the integer L-shaped method", Informs journal on Computing, Vol 28, No. 3, 2016, pp. </a:t>
            </a:r>
            <a:r>
              <a:rPr lang="en-US" sz="1200" dirty="0" smtClean="0"/>
              <a:t>483-499</a:t>
            </a:r>
          </a:p>
          <a:p>
            <a:pPr marL="0" indent="0">
              <a:buNone/>
            </a:pPr>
            <a:r>
              <a:rPr lang="en-US" sz="1200" dirty="0" smtClean="0"/>
              <a:t>2- </a:t>
            </a:r>
            <a:r>
              <a:rPr lang="en-US" sz="1200" dirty="0"/>
              <a:t>G. </a:t>
            </a:r>
            <a:r>
              <a:rPr lang="en-US" sz="1200" dirty="0" err="1"/>
              <a:t>Laporte,F</a:t>
            </a:r>
            <a:r>
              <a:rPr lang="en-US" sz="1200" dirty="0"/>
              <a:t>. V. </a:t>
            </a:r>
            <a:r>
              <a:rPr lang="en-US" sz="1200" dirty="0" err="1"/>
              <a:t>Louveaux</a:t>
            </a:r>
            <a:r>
              <a:rPr lang="en-US" sz="1200" dirty="0"/>
              <a:t>,"The integer L-shaped method for stochastic integer programs with complete </a:t>
            </a:r>
            <a:r>
              <a:rPr lang="en-US" sz="1200" dirty="0" err="1"/>
              <a:t>recourse",Operations</a:t>
            </a:r>
            <a:r>
              <a:rPr lang="en-US" sz="1200" dirty="0"/>
              <a:t> Research Letters 13 (1993) </a:t>
            </a:r>
            <a:r>
              <a:rPr lang="en-US" sz="1200" dirty="0" smtClean="0"/>
              <a:t>133-142</a:t>
            </a:r>
          </a:p>
          <a:p>
            <a:pPr marL="0" indent="0">
              <a:buNone/>
            </a:pPr>
            <a:r>
              <a:rPr lang="en-US" sz="1200" dirty="0" smtClean="0"/>
              <a:t>3- </a:t>
            </a:r>
            <a:r>
              <a:rPr lang="en-US" sz="1200" dirty="0"/>
              <a:t>G. </a:t>
            </a:r>
            <a:r>
              <a:rPr lang="en-US" sz="1200" dirty="0" err="1"/>
              <a:t>Mavrotas</a:t>
            </a:r>
            <a:r>
              <a:rPr lang="en-US" sz="1200" dirty="0"/>
              <a:t>, D. </a:t>
            </a:r>
            <a:r>
              <a:rPr lang="en-US" sz="1200" dirty="0" err="1"/>
              <a:t>Diakoulaki</a:t>
            </a:r>
            <a:r>
              <a:rPr lang="en-US" sz="1200" dirty="0"/>
              <a:t>, A. </a:t>
            </a:r>
            <a:r>
              <a:rPr lang="en-US" sz="1200" dirty="0" err="1"/>
              <a:t>Kourentzis</a:t>
            </a:r>
            <a:r>
              <a:rPr lang="en-US" sz="1200" dirty="0"/>
              <a:t>, "Selection among ranked projects under segmentation, policy and logical constraints", </a:t>
            </a:r>
            <a:r>
              <a:rPr lang="en-US" sz="1200" dirty="0" err="1"/>
              <a:t>Eur</a:t>
            </a:r>
            <a:r>
              <a:rPr lang="en-US" sz="1200" dirty="0"/>
              <a:t> J </a:t>
            </a:r>
            <a:r>
              <a:rPr lang="en-US" sz="1200" dirty="0" err="1"/>
              <a:t>Oper</a:t>
            </a:r>
            <a:r>
              <a:rPr lang="en-US" sz="1200" dirty="0"/>
              <a:t> Res, 187(1) (2008) 177–192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r>
              <a:rPr lang="en-US" sz="1200" dirty="0" smtClean="0"/>
              <a:t>4- </a:t>
            </a:r>
            <a:r>
              <a:rPr lang="en-US" sz="1200" dirty="0"/>
              <a:t>DC. </a:t>
            </a:r>
            <a:r>
              <a:rPr lang="en-US" sz="1200" dirty="0" err="1"/>
              <a:t>Vanderster</a:t>
            </a:r>
            <a:r>
              <a:rPr lang="en-US" sz="1200" dirty="0"/>
              <a:t>, NJ </a:t>
            </a:r>
            <a:r>
              <a:rPr lang="en-US" sz="1200" dirty="0" err="1"/>
              <a:t>Dimopoulos</a:t>
            </a:r>
            <a:r>
              <a:rPr lang="en-US" sz="1200" dirty="0"/>
              <a:t>, R Parra-Hernandez, "Resource allocation on computational grids using a utility model and the knapsack problem",  Future </a:t>
            </a:r>
            <a:r>
              <a:rPr lang="en-US" sz="1200" dirty="0" err="1"/>
              <a:t>Gener</a:t>
            </a:r>
            <a:r>
              <a:rPr lang="en-US" sz="1200" dirty="0"/>
              <a:t> </a:t>
            </a:r>
            <a:r>
              <a:rPr lang="en-US" sz="1200" dirty="0" err="1"/>
              <a:t>Comput</a:t>
            </a:r>
            <a:r>
              <a:rPr lang="en-US" sz="1200" dirty="0"/>
              <a:t> </a:t>
            </a:r>
            <a:r>
              <a:rPr lang="en-US" sz="1200" dirty="0" err="1"/>
              <a:t>Syst</a:t>
            </a:r>
            <a:r>
              <a:rPr lang="en-US" sz="1200" dirty="0"/>
              <a:t>, 25(1) (2009) 35–50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r>
              <a:rPr lang="en-US" sz="1200" dirty="0" smtClean="0"/>
              <a:t>5- </a:t>
            </a:r>
            <a:r>
              <a:rPr lang="en-US" sz="1200" dirty="0"/>
              <a:t>FS </a:t>
            </a:r>
            <a:r>
              <a:rPr lang="en-US" sz="1200" dirty="0" err="1"/>
              <a:t>PeetaS</a:t>
            </a:r>
            <a:r>
              <a:rPr lang="en-US" sz="1200" dirty="0"/>
              <a:t> Salman, D </a:t>
            </a:r>
            <a:r>
              <a:rPr lang="en-US" sz="1200" dirty="0" err="1"/>
              <a:t>Gunnec</a:t>
            </a:r>
            <a:r>
              <a:rPr lang="en-US" sz="1200" dirty="0"/>
              <a:t>, "Pre-disaster investment decisions for strengthening a highway network", </a:t>
            </a:r>
            <a:r>
              <a:rPr lang="en-US" sz="1200" dirty="0" err="1"/>
              <a:t>Comput</a:t>
            </a:r>
            <a:r>
              <a:rPr lang="en-US" sz="1200" dirty="0"/>
              <a:t> </a:t>
            </a:r>
            <a:r>
              <a:rPr lang="en-US" sz="1200" dirty="0" err="1"/>
              <a:t>Oper</a:t>
            </a:r>
            <a:r>
              <a:rPr lang="en-US" sz="1200" dirty="0"/>
              <a:t> Res, 37(10) (2010) 1708–1719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r>
              <a:rPr lang="en-US" sz="1200" dirty="0" smtClean="0"/>
              <a:t>6- </a:t>
            </a:r>
            <a:r>
              <a:rPr lang="en-US" sz="1200" dirty="0"/>
              <a:t>J Lorie, L.J Savage, "Three problems in capital rationing", Journal of Business, 28 (1955) </a:t>
            </a:r>
            <a:r>
              <a:rPr lang="en-US" sz="1200" dirty="0" smtClean="0"/>
              <a:t>229-239</a:t>
            </a:r>
          </a:p>
          <a:p>
            <a:pPr marL="0" indent="0">
              <a:buNone/>
            </a:pPr>
            <a:r>
              <a:rPr lang="en-US" sz="1200" dirty="0" smtClean="0"/>
              <a:t>7- </a:t>
            </a:r>
            <a:r>
              <a:rPr lang="en-US" sz="1200" dirty="0"/>
              <a:t>A.S Manne, H.M Markowitz,  "On the solution of discrete programming problems", </a:t>
            </a:r>
            <a:r>
              <a:rPr lang="en-US" sz="1200" dirty="0" err="1"/>
              <a:t>Econometrica</a:t>
            </a:r>
            <a:r>
              <a:rPr lang="en-US" sz="1200" dirty="0"/>
              <a:t>, 25 (1957) 84-110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r>
              <a:rPr lang="en-US" sz="1200" dirty="0" smtClean="0"/>
              <a:t>8- </a:t>
            </a:r>
            <a:r>
              <a:rPr lang="en-US" sz="1200" dirty="0"/>
              <a:t>P.C Gilmore, R.E </a:t>
            </a:r>
            <a:r>
              <a:rPr lang="en-US" sz="1200" dirty="0" err="1"/>
              <a:t>Gomory</a:t>
            </a:r>
            <a:r>
              <a:rPr lang="en-US" sz="1200" dirty="0"/>
              <a:t>, "The theory and computation of knapsack functions", Operations Research, 14 (1966) 1045-1075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r>
              <a:rPr lang="en-US" sz="1200" dirty="0" smtClean="0"/>
              <a:t>9-J </a:t>
            </a:r>
            <a:r>
              <a:rPr lang="en-US" sz="1200" dirty="0"/>
              <a:t>Edmonds, "Minimum partition of a </a:t>
            </a:r>
            <a:r>
              <a:rPr lang="en-US" sz="1200" dirty="0" err="1"/>
              <a:t>matroid</a:t>
            </a:r>
            <a:r>
              <a:rPr lang="en-US" sz="1200" dirty="0"/>
              <a:t> into independent subsets", Journal of Research of the National Bureau of Standards, 69B (1965) 67-72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r>
              <a:rPr lang="en-US" sz="1200" dirty="0" smtClean="0"/>
              <a:t>10-C.C </a:t>
            </a:r>
            <a:r>
              <a:rPr lang="en-US" sz="1200" dirty="0"/>
              <a:t>Petersen, "A capital budgeting heuristic algorithm using exchange operations", AIIE Transactions, 6 (1974) 143-150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r>
              <a:rPr lang="en-US" sz="1200" dirty="0" smtClean="0"/>
              <a:t>11-R.E </a:t>
            </a:r>
            <a:r>
              <a:rPr lang="en-US" sz="1200" dirty="0"/>
              <a:t>Echols, L Cooper, "Solution of integer linear programming problems with direct </a:t>
            </a:r>
            <a:r>
              <a:rPr lang="en-US" sz="1200" dirty="0" err="1"/>
              <a:t>searchJournal</a:t>
            </a:r>
            <a:r>
              <a:rPr lang="en-US" sz="1200" dirty="0"/>
              <a:t> of the Association for Computational Machinery", 15 (1968) 75-84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r>
              <a:rPr lang="en-US" sz="1200" dirty="0" smtClean="0"/>
              <a:t>12-B </a:t>
            </a:r>
            <a:r>
              <a:rPr lang="en-US" sz="1200" dirty="0" err="1"/>
              <a:t>Gavish</a:t>
            </a:r>
            <a:r>
              <a:rPr lang="en-US" sz="1200" dirty="0"/>
              <a:t>, H </a:t>
            </a:r>
            <a:r>
              <a:rPr lang="en-US" sz="1200" dirty="0" err="1"/>
              <a:t>Pirkul</a:t>
            </a:r>
            <a:r>
              <a:rPr lang="en-US" sz="1200" dirty="0"/>
              <a:t>, "Efficient algorithms for solving </a:t>
            </a:r>
            <a:r>
              <a:rPr lang="en-US" sz="1200" dirty="0" err="1"/>
              <a:t>multiconstraint</a:t>
            </a:r>
            <a:r>
              <a:rPr lang="en-US" sz="1200" dirty="0"/>
              <a:t> zero–one knapsack problems to optimality", Mathematical Programming, 31 (1985) 78-105.13- P Chu, J Beasley, "A genetic algorithm for the multidimensional knapsack </a:t>
            </a:r>
            <a:r>
              <a:rPr lang="en-US" sz="1200" dirty="0" err="1"/>
              <a:t>problemJournal</a:t>
            </a:r>
            <a:r>
              <a:rPr lang="en-US" sz="1200" dirty="0"/>
              <a:t> of Heuristics", 4 (1998) 63-86.</a:t>
            </a:r>
          </a:p>
        </p:txBody>
      </p:sp>
    </p:spTree>
    <p:extLst>
      <p:ext uri="{BB962C8B-B14F-4D97-AF65-F5344CB8AC3E}">
        <p14:creationId xmlns:p14="http://schemas.microsoft.com/office/powerpoint/2010/main" val="151520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hlinkClick r:id="rId3" action="ppaction://hlinksldjump"/>
          </p:cNvPr>
          <p:cNvSpPr/>
          <p:nvPr/>
        </p:nvSpPr>
        <p:spPr>
          <a:xfrm>
            <a:off x="-357222" y="2962819"/>
            <a:ext cx="9513404" cy="1323439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</p:spPr>
        <p:txBody>
          <a:bodyPr>
            <a:spAutoFit/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8000" dirty="0">
                <a:ln w="11430"/>
                <a:solidFill>
                  <a:srgbClr val="FFFF47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cs typeface="Homa" pitchFamily="2" charset="-78"/>
              </a:rPr>
              <a:t>Thank you!</a:t>
            </a:r>
          </a:p>
        </p:txBody>
      </p:sp>
      <p:sp>
        <p:nvSpPr>
          <p:cNvPr id="35843" name="WordArt 20"/>
          <p:cNvSpPr>
            <a:spLocks noChangeArrowheads="1" noChangeShapeType="1" noTextEdit="1"/>
          </p:cNvSpPr>
          <p:nvPr/>
        </p:nvSpPr>
        <p:spPr bwMode="auto">
          <a:xfrm rot="282603">
            <a:off x="2611438" y="4325938"/>
            <a:ext cx="439737" cy="6858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endParaRPr lang="en-US" sz="3600" kern="10">
              <a:gradFill rotWithShape="1">
                <a:gsLst>
                  <a:gs pos="0">
                    <a:srgbClr val="B2B2B2">
                      <a:alpha val="78998"/>
                    </a:srgbClr>
                  </a:gs>
                  <a:gs pos="100000">
                    <a:srgbClr val="B2B2B2">
                      <a:alpha val="21999"/>
                    </a:srgbClr>
                  </a:gs>
                </a:gsLst>
                <a:path path="rect">
                  <a:fillToRect l="50000" t="50000" r="50000" b="50000"/>
                </a:path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4" name="WordArt 20"/>
          <p:cNvSpPr>
            <a:spLocks noChangeArrowheads="1" noChangeShapeType="1" noTextEdit="1"/>
          </p:cNvSpPr>
          <p:nvPr/>
        </p:nvSpPr>
        <p:spPr bwMode="auto">
          <a:xfrm rot="282603">
            <a:off x="2763838" y="4478338"/>
            <a:ext cx="439737" cy="6858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endParaRPr lang="en-US" sz="3600" kern="10">
              <a:gradFill rotWithShape="1">
                <a:gsLst>
                  <a:gs pos="0">
                    <a:srgbClr val="B2B2B2">
                      <a:alpha val="78998"/>
                    </a:srgbClr>
                  </a:gs>
                  <a:gs pos="100000">
                    <a:srgbClr val="B2B2B2">
                      <a:alpha val="21999"/>
                    </a:srgbClr>
                  </a:gs>
                </a:gsLst>
                <a:path path="rect">
                  <a:fillToRect l="50000" t="50000" r="50000" b="50000"/>
                </a:path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hlinkClick r:id="rId3" action="ppaction://hlinksldjump"/>
          </p:cNvPr>
          <p:cNvSpPr/>
          <p:nvPr/>
        </p:nvSpPr>
        <p:spPr>
          <a:xfrm>
            <a:off x="1749405" y="5553164"/>
            <a:ext cx="6000792" cy="52322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</p:spPr>
        <p:txBody>
          <a:bodyPr>
            <a:spAutoFit/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2800" smtClean="0">
                <a:ln w="1143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pitchFamily="34" charset="0"/>
                <a:cs typeface="B Nazanin" pitchFamily="2" charset="-78"/>
              </a:rPr>
              <a:t>Hossein </a:t>
            </a:r>
            <a:endParaRPr lang="en-US" sz="2800" dirty="0" smtClean="0">
              <a:ln w="1143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" pitchFamily="34" charset="0"/>
              <a:cs typeface="B Nazanin" pitchFamily="2" charset="-78"/>
            </a:endParaRPr>
          </a:p>
        </p:txBody>
      </p:sp>
      <p:pic>
        <p:nvPicPr>
          <p:cNvPr id="11" name="Picture 10" descr="question-mark3a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04800"/>
            <a:ext cx="2286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Rectangle 4"/>
          <p:cNvSpPr>
            <a:spLocks noChangeArrowheads="1"/>
          </p:cNvSpPr>
          <p:nvPr/>
        </p:nvSpPr>
        <p:spPr bwMode="auto">
          <a:xfrm>
            <a:off x="1524000" y="-762000"/>
            <a:ext cx="67818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000" b="1">
              <a:latin typeface="Arial" panose="020B0604020202020204" pitchFamily="34" charset="0"/>
            </a:endParaRPr>
          </a:p>
        </p:txBody>
      </p:sp>
      <p:sp>
        <p:nvSpPr>
          <p:cNvPr id="35848" name="Rectangle 5"/>
          <p:cNvSpPr>
            <a:spLocks noChangeArrowheads="1"/>
          </p:cNvSpPr>
          <p:nvPr/>
        </p:nvSpPr>
        <p:spPr bwMode="auto">
          <a:xfrm>
            <a:off x="0" y="6329637"/>
            <a:ext cx="91440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000" b="1">
              <a:latin typeface="Arial" panose="020B0604020202020204" pitchFamily="34" charset="0"/>
            </a:endParaRPr>
          </a:p>
        </p:txBody>
      </p:sp>
      <p:pic>
        <p:nvPicPr>
          <p:cNvPr id="10" name="Picture 3" descr="Picture 7_ppt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-2360613" y="-5437717"/>
            <a:ext cx="16678276" cy="129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967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7 L -0.27882 0.3333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41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882 0.33333 L 0.22951 0.3222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17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951 0.32222 L -0.03507 0.670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1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742" y="501411"/>
            <a:ext cx="8229600" cy="1068387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09859"/>
            <a:ext cx="6629400" cy="45923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33" y="1959159"/>
            <a:ext cx="6641042" cy="3706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21" y="1677508"/>
            <a:ext cx="7457746" cy="337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229600" cy="1068387"/>
          </a:xfrm>
        </p:spPr>
        <p:txBody>
          <a:bodyPr/>
          <a:lstStyle/>
          <a:p>
            <a:r>
              <a:rPr lang="en-US" smtClean="0"/>
              <a:t>Introduction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0"/>
            <a:ext cx="9144000" cy="5831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4781"/>
            <a:ext cx="9144000" cy="2877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4" y="1739900"/>
            <a:ext cx="7057012" cy="407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5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Knapsack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8500"/>
            <a:ext cx="4968240" cy="4889500"/>
          </a:xfrm>
        </p:spPr>
        <p:txBody>
          <a:bodyPr/>
          <a:lstStyle/>
          <a:p>
            <a:r>
              <a:rPr lang="en-US" dirty="0" smtClean="0"/>
              <a:t>Given:</a:t>
            </a:r>
          </a:p>
          <a:p>
            <a:pPr lvl="1"/>
            <a:r>
              <a:rPr lang="en-US" dirty="0" smtClean="0"/>
              <a:t>N items with their own weight and profit.</a:t>
            </a:r>
          </a:p>
          <a:p>
            <a:pPr lvl="1"/>
            <a:r>
              <a:rPr lang="en-US" dirty="0" smtClean="0"/>
              <a:t>A knapsack with finite capacity.</a:t>
            </a:r>
          </a:p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Find an item subset to maximize profit.</a:t>
            </a:r>
          </a:p>
          <a:p>
            <a:r>
              <a:rPr lang="en-US" dirty="0" smtClean="0"/>
              <a:t>Constraint:</a:t>
            </a:r>
          </a:p>
          <a:p>
            <a:pPr lvl="1"/>
            <a:r>
              <a:rPr lang="en-US" dirty="0" smtClean="0"/>
              <a:t>The capacity of  knapsack should not be exceeded.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440940"/>
            <a:ext cx="3886200" cy="37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6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Knapsack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298700"/>
            <a:ext cx="5105400" cy="3350419"/>
          </a:xfrm>
        </p:spPr>
      </p:pic>
    </p:spTree>
    <p:extLst>
      <p:ext uri="{BB962C8B-B14F-4D97-AF65-F5344CB8AC3E}">
        <p14:creationId xmlns:p14="http://schemas.microsoft.com/office/powerpoint/2010/main" val="200155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251"/>
            <a:ext cx="8229600" cy="1068387"/>
          </a:xfrm>
        </p:spPr>
        <p:txBody>
          <a:bodyPr/>
          <a:lstStyle/>
          <a:p>
            <a:r>
              <a:rPr lang="en-US" dirty="0" smtClean="0"/>
              <a:t>Multiple Binary Knapsack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1690577"/>
            <a:ext cx="4610100" cy="4889500"/>
          </a:xfrm>
        </p:spPr>
        <p:txBody>
          <a:bodyPr/>
          <a:lstStyle/>
          <a:p>
            <a:r>
              <a:rPr lang="en-US" dirty="0" smtClean="0"/>
              <a:t>Given:</a:t>
            </a:r>
          </a:p>
          <a:p>
            <a:pPr lvl="1"/>
            <a:r>
              <a:rPr lang="en-US" dirty="0" smtClean="0"/>
              <a:t>N items with their own weight and profit</a:t>
            </a:r>
          </a:p>
          <a:p>
            <a:pPr lvl="1"/>
            <a:r>
              <a:rPr lang="en-US" dirty="0" smtClean="0"/>
              <a:t>M knapsacks with their own Capacity</a:t>
            </a:r>
          </a:p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Find M item subsets to maximize profit.</a:t>
            </a:r>
          </a:p>
          <a:p>
            <a:r>
              <a:rPr lang="en-US" dirty="0" smtClean="0"/>
              <a:t>Constraint:</a:t>
            </a:r>
          </a:p>
          <a:p>
            <a:pPr lvl="1"/>
            <a:r>
              <a:rPr lang="en-US" dirty="0" smtClean="0"/>
              <a:t>The capacity of each knapsack should not be exceeded.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7" t="23380" r="30303" b="20233"/>
          <a:stretch/>
        </p:blipFill>
        <p:spPr>
          <a:xfrm>
            <a:off x="5866851" y="1661038"/>
            <a:ext cx="1168401" cy="1451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9" t="19034" r="24288" b="35531"/>
          <a:stretch/>
        </p:blipFill>
        <p:spPr>
          <a:xfrm>
            <a:off x="7383390" y="1551153"/>
            <a:ext cx="1290432" cy="1561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" t="5376" r="22005" b="12157"/>
          <a:stretch/>
        </p:blipFill>
        <p:spPr>
          <a:xfrm>
            <a:off x="4560128" y="1691343"/>
            <a:ext cx="1076741" cy="13380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9" t="54226" r="-91" b="22061"/>
          <a:stretch/>
        </p:blipFill>
        <p:spPr>
          <a:xfrm>
            <a:off x="7976977" y="3900662"/>
            <a:ext cx="704024" cy="8150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0" t="5351" r="66217" b="68332"/>
          <a:stretch/>
        </p:blipFill>
        <p:spPr>
          <a:xfrm>
            <a:off x="6602342" y="3811209"/>
            <a:ext cx="944217" cy="9044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0" t="58198" r="61442" b="17510"/>
          <a:stretch/>
        </p:blipFill>
        <p:spPr>
          <a:xfrm>
            <a:off x="7332315" y="4538405"/>
            <a:ext cx="755375" cy="8348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0" t="65747" r="28479" b="10250"/>
          <a:stretch/>
        </p:blipFill>
        <p:spPr>
          <a:xfrm>
            <a:off x="5485297" y="3890723"/>
            <a:ext cx="844827" cy="8249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3" t="-890" r="1218" b="72267"/>
          <a:stretch/>
        </p:blipFill>
        <p:spPr>
          <a:xfrm>
            <a:off x="6229624" y="4522023"/>
            <a:ext cx="745435" cy="983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9" t="54226" r="-91" b="22061"/>
          <a:stretch/>
        </p:blipFill>
        <p:spPr>
          <a:xfrm>
            <a:off x="4334563" y="3671408"/>
            <a:ext cx="704024" cy="8150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0" t="5351" r="66217" b="68332"/>
          <a:stretch/>
        </p:blipFill>
        <p:spPr>
          <a:xfrm>
            <a:off x="4422913" y="5619139"/>
            <a:ext cx="944217" cy="9044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9" t="54226" r="-91" b="22061"/>
          <a:stretch/>
        </p:blipFill>
        <p:spPr>
          <a:xfrm>
            <a:off x="8328989" y="5622228"/>
            <a:ext cx="704024" cy="8150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3" t="5413" r="1218" b="72267"/>
          <a:stretch/>
        </p:blipFill>
        <p:spPr>
          <a:xfrm>
            <a:off x="6435308" y="5687824"/>
            <a:ext cx="745435" cy="7670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9" t="54226" r="-91" b="22061"/>
          <a:stretch/>
        </p:blipFill>
        <p:spPr>
          <a:xfrm>
            <a:off x="5589233" y="5471646"/>
            <a:ext cx="704024" cy="8150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0" t="5351" r="66217" b="68332"/>
          <a:stretch/>
        </p:blipFill>
        <p:spPr>
          <a:xfrm>
            <a:off x="7237893" y="5484871"/>
            <a:ext cx="944217" cy="90446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0" t="65747" r="28479" b="10250"/>
          <a:stretch/>
        </p:blipFill>
        <p:spPr>
          <a:xfrm>
            <a:off x="8191777" y="4715671"/>
            <a:ext cx="844827" cy="8249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0" t="65747" r="28479" b="10250"/>
          <a:stretch/>
        </p:blipFill>
        <p:spPr>
          <a:xfrm>
            <a:off x="3983385" y="4646698"/>
            <a:ext cx="844827" cy="8249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0" t="58198" r="61442" b="17510"/>
          <a:stretch/>
        </p:blipFill>
        <p:spPr>
          <a:xfrm>
            <a:off x="5049623" y="4737715"/>
            <a:ext cx="755375" cy="8348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0" t="5351" r="66217" b="68332"/>
          <a:stretch/>
        </p:blipFill>
        <p:spPr>
          <a:xfrm>
            <a:off x="5139499" y="2990592"/>
            <a:ext cx="944217" cy="9044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9" t="54226" r="-91" b="22061"/>
          <a:stretch/>
        </p:blipFill>
        <p:spPr>
          <a:xfrm>
            <a:off x="6913222" y="3042009"/>
            <a:ext cx="704024" cy="81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5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Knapsack Binary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241" y="2514600"/>
            <a:ext cx="4505517" cy="3611563"/>
          </a:xfrm>
        </p:spPr>
      </p:pic>
    </p:spTree>
    <p:extLst>
      <p:ext uri="{BB962C8B-B14F-4D97-AF65-F5344CB8AC3E}">
        <p14:creationId xmlns:p14="http://schemas.microsoft.com/office/powerpoint/2010/main" val="31580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7749"/>
            <a:ext cx="8229600" cy="1262268"/>
          </a:xfrm>
        </p:spPr>
        <p:txBody>
          <a:bodyPr/>
          <a:lstStyle/>
          <a:p>
            <a:r>
              <a:rPr lang="en-US" dirty="0" smtClean="0"/>
              <a:t>Stochastic Multiple Binary Knapsack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30017"/>
                <a:ext cx="8229600" cy="4979505"/>
              </a:xfrm>
            </p:spPr>
            <p:txBody>
              <a:bodyPr/>
              <a:lstStyle/>
              <a:p>
                <a:r>
                  <a:rPr lang="en-US" dirty="0" smtClean="0"/>
                  <a:t>Given:</a:t>
                </a:r>
              </a:p>
              <a:p>
                <a:pPr lvl="1"/>
                <a:r>
                  <a:rPr lang="en-US" dirty="0" smtClean="0"/>
                  <a:t>N knapsacks</a:t>
                </a:r>
              </a:p>
              <a:p>
                <a:pPr lvl="1"/>
                <a:r>
                  <a:rPr lang="en-US" dirty="0" smtClean="0"/>
                  <a:t>M items in first stage</a:t>
                </a:r>
              </a:p>
              <a:p>
                <a:pPr lvl="1"/>
                <a:r>
                  <a:rPr lang="en-US" dirty="0" smtClean="0"/>
                  <a:t>K items in second stage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Ω</m:t>
                    </m:r>
                  </m:oMath>
                </a14:m>
                <a:r>
                  <a:rPr lang="en-US" dirty="0" smtClean="0"/>
                  <a:t> scenarios</a:t>
                </a:r>
              </a:p>
              <a:p>
                <a:r>
                  <a:rPr lang="en-US" dirty="0" smtClean="0"/>
                  <a:t>Objective:</a:t>
                </a:r>
              </a:p>
              <a:p>
                <a:pPr lvl="1"/>
                <a:r>
                  <a:rPr lang="en-US" dirty="0" smtClean="0"/>
                  <a:t>Find N item subsets from list M to maximize the profit.</a:t>
                </a:r>
              </a:p>
              <a:p>
                <a:pPr lvl="1"/>
                <a:r>
                  <a:rPr lang="en-US" dirty="0" smtClean="0"/>
                  <a:t>Add items from list K to each knapsack by considering the probability of each scenario.</a:t>
                </a:r>
              </a:p>
              <a:p>
                <a:pPr lvl="1"/>
                <a:r>
                  <a:rPr lang="en-US" dirty="0" smtClean="0"/>
                  <a:t>The capacity of each knapsack should not be exceeded.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30017"/>
                <a:ext cx="8229600" cy="4979505"/>
              </a:xfrm>
              <a:blipFill rotWithShape="0">
                <a:blip r:embed="rId2"/>
                <a:stretch>
                  <a:fillRect l="-963" t="-857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57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214023,Picture 7,318,Slide63"/>
  <p:tag name="PPTXSS_SETTINGS" val="5197647,10,10,150,40,3,False,False"/>
</p:tagLst>
</file>

<file path=ppt/theme/theme1.xml><?xml version="1.0" encoding="utf-8"?>
<a:theme xmlns:a="http://schemas.openxmlformats.org/drawingml/2006/main" name="NCStateU-horizontal-center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ncstate-ppt-template-horiz-center-logo</Template>
  <TotalTime>5183</TotalTime>
  <Words>1114</Words>
  <Application>Microsoft Macintosh PowerPoint</Application>
  <PresentationFormat>On-screen Show (4:3)</PresentationFormat>
  <Paragraphs>262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 Narrow</vt:lpstr>
      <vt:lpstr>B Nazanin</vt:lpstr>
      <vt:lpstr>B Titr</vt:lpstr>
      <vt:lpstr>Calibri</vt:lpstr>
      <vt:lpstr>Cambria Math</vt:lpstr>
      <vt:lpstr>Homa</vt:lpstr>
      <vt:lpstr>ＭＳ Ｐゴシック</vt:lpstr>
      <vt:lpstr>Wingdings</vt:lpstr>
      <vt:lpstr>Arial</vt:lpstr>
      <vt:lpstr>NCStateU-horizontal-center-logo</vt:lpstr>
      <vt:lpstr>Stochastic multiple knapsack problem</vt:lpstr>
      <vt:lpstr>PowerPoint Presentation</vt:lpstr>
      <vt:lpstr>Introduction</vt:lpstr>
      <vt:lpstr>Introduction </vt:lpstr>
      <vt:lpstr>Binary Knapsack Problem</vt:lpstr>
      <vt:lpstr>Binary Knapsack Problem</vt:lpstr>
      <vt:lpstr>Multiple Binary Knapsack Problem</vt:lpstr>
      <vt:lpstr>Multiple Knapsack Binary Problem</vt:lpstr>
      <vt:lpstr>Stochastic Multiple Binary Knapsack Problem</vt:lpstr>
      <vt:lpstr>Extensive Form</vt:lpstr>
      <vt:lpstr>Objective</vt:lpstr>
      <vt:lpstr>Methodology</vt:lpstr>
      <vt:lpstr>L-shaped Algorithm</vt:lpstr>
      <vt:lpstr>Integer L-shaped</vt:lpstr>
      <vt:lpstr>Integer L-shaped Algorithm:</vt:lpstr>
      <vt:lpstr>Flow Chart</vt:lpstr>
      <vt:lpstr>Optimality Cut</vt:lpstr>
      <vt:lpstr>Flow Chart:</vt:lpstr>
      <vt:lpstr>Benders Optimality cut</vt:lpstr>
      <vt:lpstr> Implementation</vt:lpstr>
      <vt:lpstr>Numerical examples:</vt:lpstr>
      <vt:lpstr>Results:</vt:lpstr>
      <vt:lpstr>Discussion</vt:lpstr>
      <vt:lpstr>Discussion(continue) </vt:lpstr>
      <vt:lpstr>Discussion(continue) </vt:lpstr>
      <vt:lpstr>Discussion(continue) 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Solution Approach</dc:title>
  <dc:creator>Microsoft Office User</dc:creator>
  <cp:lastModifiedBy>Microsoft Office User</cp:lastModifiedBy>
  <cp:revision>95</cp:revision>
  <dcterms:created xsi:type="dcterms:W3CDTF">2017-11-26T22:11:52Z</dcterms:created>
  <dcterms:modified xsi:type="dcterms:W3CDTF">2018-01-05T07:31:29Z</dcterms:modified>
</cp:coreProperties>
</file>